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21"/>
  </p:notesMasterIdLst>
  <p:sldIdLst>
    <p:sldId id="256" r:id="rId2"/>
    <p:sldId id="331" r:id="rId3"/>
    <p:sldId id="310" r:id="rId4"/>
    <p:sldId id="333" r:id="rId5"/>
    <p:sldId id="334" r:id="rId6"/>
    <p:sldId id="335" r:id="rId7"/>
    <p:sldId id="336" r:id="rId8"/>
    <p:sldId id="337" r:id="rId9"/>
    <p:sldId id="346" r:id="rId10"/>
    <p:sldId id="347" r:id="rId11"/>
    <p:sldId id="338" r:id="rId12"/>
    <p:sldId id="339" r:id="rId13"/>
    <p:sldId id="340" r:id="rId14"/>
    <p:sldId id="341" r:id="rId15"/>
    <p:sldId id="342" r:id="rId16"/>
    <p:sldId id="348" r:id="rId17"/>
    <p:sldId id="343" r:id="rId18"/>
    <p:sldId id="344" r:id="rId19"/>
    <p:sldId id="34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BBA6"/>
    <a:srgbClr val="E84A27"/>
    <a:srgbClr val="131F33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7"/>
    <p:restoredTop sz="53333"/>
  </p:normalViewPr>
  <p:slideViewPr>
    <p:cSldViewPr snapToGrid="0" snapToObjects="1">
      <p:cViewPr varScale="1">
        <p:scale>
          <a:sx n="60" d="100"/>
          <a:sy n="60" d="100"/>
        </p:scale>
        <p:origin x="2328" y="184"/>
      </p:cViewPr>
      <p:guideLst>
        <p:guide orient="horz" pos="2160"/>
        <p:guide pos="3840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D3E08-CD1E-6345-BF3D-6B539ADC1145}" type="datetimeFigureOut">
              <a:rPr lang="en-US" smtClean="0"/>
              <a:t>10/3/25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32C59-1409-2640-866F-4A108357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7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52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3674D-8FC2-D496-7D86-03FF185DF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B30AD8-623B-9D58-EDA4-08FC43F238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16769A-E7E1-B488-4F5D-9F11D5548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 larger and more structured brain, vertebrates could now tackle a harder class of problems.</a:t>
            </a:r>
          </a:p>
          <a:p>
            <a:r>
              <a:rPr lang="en-US" dirty="0"/>
              <a:t>These are trial-and-error situations where the outcome comes well after the action that caused it.</a:t>
            </a:r>
          </a:p>
          <a:p>
            <a:endParaRPr lang="en-US" dirty="0"/>
          </a:p>
          <a:p>
            <a:r>
              <a:rPr lang="en-US" dirty="0"/>
              <a:t>Think about cooking a new recipe.</a:t>
            </a:r>
          </a:p>
          <a:p>
            <a:r>
              <a:rPr lang="en-US" dirty="0"/>
              <a:t>You take many steps, and only at the end do you find out if the meal tastes good.</a:t>
            </a:r>
          </a:p>
          <a:p>
            <a:r>
              <a:rPr lang="en-US" dirty="0"/>
              <a:t>Or studying for an exam.</a:t>
            </a:r>
          </a:p>
          <a:p>
            <a:r>
              <a:rPr lang="en-US" dirty="0"/>
              <a:t>You put in effort over days or weeks, and only later do you receive the grade that tells you if it paid off.</a:t>
            </a:r>
          </a:p>
          <a:p>
            <a:r>
              <a:rPr lang="en-US" dirty="0"/>
              <a:t>Or practicing a sport.</a:t>
            </a:r>
          </a:p>
          <a:p>
            <a:r>
              <a:rPr lang="en-US" dirty="0"/>
              <a:t>Small improvements add up, but the payoff may come many games later.</a:t>
            </a:r>
          </a:p>
          <a:p>
            <a:endParaRPr lang="en-US" dirty="0"/>
          </a:p>
          <a:p>
            <a:r>
              <a:rPr lang="en-US" dirty="0"/>
              <a:t>Here, Hebbian learning falls short.</a:t>
            </a:r>
          </a:p>
          <a:p>
            <a:r>
              <a:rPr lang="en-US" dirty="0"/>
              <a:t>The actions and their consequences are separated in time, </a:t>
            </a:r>
          </a:p>
          <a:p>
            <a:r>
              <a:rPr lang="en-US" dirty="0"/>
              <a:t>	so the neurons don’t fire together closely enough to form a simple association.</a:t>
            </a:r>
          </a:p>
          <a:p>
            <a:r>
              <a:rPr lang="en-US" dirty="0"/>
              <a:t>To solve these problems, animals need a way to connect distant causes and effects.</a:t>
            </a:r>
          </a:p>
          <a:p>
            <a:r>
              <a:rPr lang="en-US" dirty="0"/>
              <a:t>This is the gap that reinforcement learning fills.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0070E-3299-10D7-F001-9FE04C5543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76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A7715-D4B5-1D1B-9957-66A49A553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3ED2DD-DD9D-E7CA-6827-56416677A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ABE584-0047-6676-0790-6349966D6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with vertebrate brains came the capacity to handle problems Hebbian learning couldn’t touch.</a:t>
            </a:r>
          </a:p>
          <a:p>
            <a:r>
              <a:rPr lang="en-US" dirty="0"/>
              <a:t>Reinforcement learning is the mechanism that bridges the gap between present actions and delayed outcomes.</a:t>
            </a:r>
          </a:p>
          <a:p>
            <a:endParaRPr lang="en-US" dirty="0"/>
          </a:p>
          <a:p>
            <a:r>
              <a:rPr lang="en-US" dirty="0"/>
              <a:t>It has to link behavior now to consequences that may not appear until much later.</a:t>
            </a:r>
          </a:p>
          <a:p>
            <a:r>
              <a:rPr lang="en-US" dirty="0"/>
              <a:t>Sometimes the delay is just a few seconds, like a warning light followed by a shock.</a:t>
            </a:r>
          </a:p>
          <a:p>
            <a:r>
              <a:rPr lang="en-US" dirty="0"/>
              <a:t>Other times it can be hours, days, or even longer, as in studying, practicing, or saving food.</a:t>
            </a:r>
          </a:p>
          <a:p>
            <a:endParaRPr lang="en-US" dirty="0"/>
          </a:p>
          <a:p>
            <a:r>
              <a:rPr lang="en-US" dirty="0"/>
              <a:t>And reinforcement learning also has to handle a second challenge: </a:t>
            </a:r>
          </a:p>
          <a:p>
            <a:r>
              <a:rPr lang="en-US" dirty="0"/>
              <a:t>	deciding whether to grab a smaller reward now or wait for a bigger one later.</a:t>
            </a:r>
          </a:p>
          <a:p>
            <a:r>
              <a:rPr lang="en-US" dirty="0"/>
              <a:t>This trade-off between immediate and future rewards is a universal feature of animal behavior.</a:t>
            </a:r>
          </a:p>
          <a:p>
            <a:endParaRPr lang="en-US" dirty="0"/>
          </a:p>
          <a:p>
            <a:r>
              <a:rPr lang="en-US" dirty="0"/>
              <a:t>In short, reinforcement learning must connect distant actions to outcomes, </a:t>
            </a:r>
          </a:p>
          <a:p>
            <a:r>
              <a:rPr lang="en-US" dirty="0"/>
              <a:t>	scale across different time delays, and guide choices about when to act for the best long-term payoff.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E0E2B-CFA8-4385-773E-DCED5C0710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7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550DE-DB0D-E654-8E5D-3D31F8412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FC1DD5-BCC0-34A9-1A91-CAE4FF22DC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DE6DCE-CCC9-AD58-846A-E3D93B60C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Reinforcement learning connects most directly to what psychologists call instrumental, or operant, conditioning.</a:t>
            </a:r>
          </a:p>
          <a:p>
            <a:r>
              <a:rPr lang="en-US" dirty="0"/>
              <a:t>But to see the contrast clearly, it helps to place it alongside classical conditioning.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In classical conditioning, the problem is to learn which </a:t>
            </a:r>
            <a:r>
              <a:rPr lang="en-US" b="1" dirty="0"/>
              <a:t>stimuli</a:t>
            </a:r>
            <a:r>
              <a:rPr lang="en-US" dirty="0"/>
              <a:t> predict important events.</a:t>
            </a:r>
          </a:p>
          <a:p>
            <a:r>
              <a:rPr lang="en-US" dirty="0"/>
              <a:t>A tone predicts a shock, or a logo predicts tasty food.</a:t>
            </a:r>
          </a:p>
          <a:p>
            <a:r>
              <a:rPr lang="en-US" dirty="0"/>
              <a:t>The animal or person learns stimulus–outcome associations.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In instrumental conditioning, the problem is to learn which </a:t>
            </a:r>
            <a:r>
              <a:rPr lang="en-US" b="1" dirty="0"/>
              <a:t>actions</a:t>
            </a:r>
            <a:r>
              <a:rPr lang="en-US" dirty="0"/>
              <a:t> bring about good or bad outcomes.</a:t>
            </a:r>
          </a:p>
          <a:p>
            <a:r>
              <a:rPr lang="en-US" dirty="0"/>
              <a:t>Pressing a lever leads to food, or touching a hot stove leads to pain.</a:t>
            </a:r>
          </a:p>
          <a:p>
            <a:r>
              <a:rPr lang="en-US" dirty="0"/>
              <a:t>The animal or person learns action–outcome associations.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Both forms of learning are important and both shape behavior, but instrumental conditioning introduces the idea of voluntary action, consequences, and trial-and-error reinforcement.</a:t>
            </a:r>
          </a:p>
          <a:p>
            <a:r>
              <a:rPr lang="en-US" dirty="0"/>
              <a:t>That is what pushes us toward the computational challenges of reinforcement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937BA-C17D-C17D-46D3-E6D9722E5F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42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66804-72CD-BFCA-082E-CF65E0495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C5426D-23E4-E21A-D45B-CE0605C0B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674EA-009A-AB77-4381-51B3F081A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clearest demonstrations of the limits of simple pairing is called blocking.</a:t>
            </a:r>
          </a:p>
          <a:p>
            <a:r>
              <a:rPr lang="en-US" dirty="0"/>
              <a:t>Suppose a rat first learns that a tone predicts food.</a:t>
            </a:r>
          </a:p>
          <a:p>
            <a:r>
              <a:rPr lang="en-US" dirty="0"/>
              <a:t>Later you add a light alongside the tone, and still deliver food.</a:t>
            </a:r>
          </a:p>
          <a:p>
            <a:r>
              <a:rPr lang="en-US" dirty="0"/>
              <a:t>Even though the light is paired with the food, the rat never learns to respond to the light.</a:t>
            </a:r>
          </a:p>
          <a:p>
            <a:endParaRPr lang="en-US" dirty="0"/>
          </a:p>
          <a:p>
            <a:r>
              <a:rPr lang="en-US" dirty="0"/>
              <a:t>The reason is that the food is no longer surprising.</a:t>
            </a:r>
          </a:p>
          <a:p>
            <a:r>
              <a:rPr lang="en-US" dirty="0"/>
              <a:t>The tone already predicts it perfectly, so the light adds no new information.</a:t>
            </a:r>
          </a:p>
          <a:p>
            <a:endParaRPr lang="en-US" dirty="0"/>
          </a:p>
          <a:p>
            <a:r>
              <a:rPr lang="en-US" dirty="0"/>
              <a:t>This shows us that learning depends not just on pairings, but on prediction and surprise.</a:t>
            </a:r>
          </a:p>
          <a:p>
            <a:r>
              <a:rPr lang="en-US" dirty="0"/>
              <a:t>The key signal is the prediction error — </a:t>
            </a:r>
          </a:p>
          <a:p>
            <a:r>
              <a:rPr lang="en-US" dirty="0"/>
              <a:t>	the difference between what is expected and what actually happens.</a:t>
            </a:r>
          </a:p>
          <a:p>
            <a:endParaRPr lang="en-US" dirty="0"/>
          </a:p>
          <a:p>
            <a:r>
              <a:rPr lang="en-US" dirty="0"/>
              <a:t>As we’ll see in upcoming lectures, prediction by itself is not enough.</a:t>
            </a:r>
          </a:p>
          <a:p>
            <a:r>
              <a:rPr lang="en-US" dirty="0"/>
              <a:t>What truly drives learning is the error between prediction and reality, </a:t>
            </a:r>
          </a:p>
          <a:p>
            <a:r>
              <a:rPr lang="en-US" dirty="0"/>
              <a:t>	and that error signal is what reinforcement learning mechanisms are designed to use.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2C24B-8974-E511-1416-27AD972A1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26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716E7-3EBB-2DF2-3FE3-F9DF397DF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29E8C2-18C0-1E16-9FC1-E0DEC4C443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FDACBA-D470-5159-B4CF-C9D78FDE25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important clue comes from what psychologists call the reinforcer devaluation effect.</a:t>
            </a:r>
          </a:p>
          <a:p>
            <a:r>
              <a:rPr lang="en-US" dirty="0"/>
              <a:t>Imagine you train a rat to press a lever for food pellets.</a:t>
            </a:r>
          </a:p>
          <a:p>
            <a:r>
              <a:rPr lang="en-US" dirty="0"/>
              <a:t>At first, it presses eagerly, because the pellets are rewarding.</a:t>
            </a:r>
          </a:p>
          <a:p>
            <a:endParaRPr lang="en-US" dirty="0"/>
          </a:p>
          <a:p>
            <a:r>
              <a:rPr lang="en-US" dirty="0"/>
              <a:t>Now suppose you make the pellets undesirable — </a:t>
            </a:r>
          </a:p>
          <a:p>
            <a:r>
              <a:rPr lang="en-US" dirty="0"/>
              <a:t>	maybe by pairing them with a chemical that causes nausea.</a:t>
            </a:r>
          </a:p>
          <a:p>
            <a:r>
              <a:rPr lang="en-US" dirty="0"/>
              <a:t>When you return the rat to the lever, it presses much less.</a:t>
            </a:r>
          </a:p>
          <a:p>
            <a:r>
              <a:rPr lang="en-US" dirty="0"/>
              <a:t>It has learned not just that pressing leads to pellets, but that the value of those pellets matters.</a:t>
            </a:r>
          </a:p>
          <a:p>
            <a:endParaRPr lang="en-US" dirty="0"/>
          </a:p>
          <a:p>
            <a:r>
              <a:rPr lang="en-US" dirty="0"/>
              <a:t>This shows that animals are not only stamping in habits.</a:t>
            </a:r>
          </a:p>
          <a:p>
            <a:r>
              <a:rPr lang="en-US" dirty="0"/>
              <a:t>They can adjust their actions when the goals change.</a:t>
            </a:r>
          </a:p>
          <a:p>
            <a:r>
              <a:rPr lang="en-US" dirty="0"/>
              <a:t>Reinforcement learning has to be sensitive to the current value of outcomes, not just their past history.</a:t>
            </a:r>
          </a:p>
          <a:p>
            <a:endParaRPr lang="en-US" dirty="0"/>
          </a:p>
          <a:p>
            <a:r>
              <a:rPr lang="en-US" dirty="0"/>
              <a:t>That distinction — between goal-directed actions and automatic habits — </a:t>
            </a:r>
          </a:p>
          <a:p>
            <a:r>
              <a:rPr lang="en-US" dirty="0"/>
              <a:t>	will become central as we keep building the story.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1140A-5AFA-B4F1-50BD-323E70D94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72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B31F0-580D-4066-72ED-E90DBBA8D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9FA0E6-8CE0-EBAA-B065-A44EB9615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B0C073-A2BE-99C6-F38C-F897514D8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enough practice, actions that start out as goal-directed can become habits.</a:t>
            </a:r>
          </a:p>
          <a:p>
            <a:r>
              <a:rPr lang="en-US" dirty="0"/>
              <a:t>At first, pressing a lever depends on the value of the food.</a:t>
            </a:r>
          </a:p>
          <a:p>
            <a:r>
              <a:rPr lang="en-US" dirty="0"/>
              <a:t>But after extensive repetition, the animal will keep pressing even if the food has been devalued.</a:t>
            </a:r>
          </a:p>
          <a:p>
            <a:endParaRPr lang="en-US" dirty="0"/>
          </a:p>
          <a:p>
            <a:r>
              <a:rPr lang="en-US" dirty="0"/>
              <a:t>This tells us there are two modes of behavioral control.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goal-directed control, actions are chosen based on their predicted outcomes.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habits, actions are triggered more automatically by cues and past reinforcement, </a:t>
            </a:r>
            <a:br>
              <a:rPr lang="en-US" dirty="0"/>
            </a:br>
            <a:r>
              <a:rPr lang="en-US" dirty="0"/>
              <a:t>even if the outcome no longer matters.</a:t>
            </a:r>
          </a:p>
          <a:p>
            <a:endParaRPr lang="en-US" dirty="0"/>
          </a:p>
          <a:p>
            <a:r>
              <a:rPr lang="en-US" dirty="0"/>
              <a:t>Both modes rely on reinforcement learning.</a:t>
            </a:r>
          </a:p>
          <a:p>
            <a:r>
              <a:rPr lang="en-US" dirty="0"/>
              <a:t>Goal-directed control shows flexibility, while habits provide efficiency and speed.</a:t>
            </a:r>
          </a:p>
          <a:p>
            <a:r>
              <a:rPr lang="en-US" dirty="0"/>
              <a:t>The computational challenge is to explain how both emerge from the same underlying system of reinforcement.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A1971-048C-B152-8B7C-4B463C6660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51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BCD67-DDE3-4038-3FA1-2EC1C55F5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17574E-E483-F5F8-3D30-D575E01D6A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57E244-4D32-AA51-7747-FA13EBDF7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Reinforcement learning isn’t just about outcomes — it’s about how outcomes compare to what was expected.</a:t>
            </a:r>
          </a:p>
          <a:p>
            <a:endParaRPr lang="en-US" dirty="0"/>
          </a:p>
          <a:p>
            <a:r>
              <a:rPr lang="en-US" dirty="0"/>
              <a:t>We can think of this in a simple 2×2 grid, </a:t>
            </a:r>
          </a:p>
          <a:p>
            <a:r>
              <a:rPr lang="en-US" dirty="0"/>
              <a:t>	with expected outcomes on one side and actual outcomes on the other.</a:t>
            </a:r>
          </a:p>
          <a:p>
            <a:r>
              <a:rPr lang="en-US" dirty="0"/>
              <a:t>If you expect something good and you get something good, that’s satisfaction.</a:t>
            </a:r>
          </a:p>
          <a:p>
            <a:r>
              <a:rPr lang="en-US" dirty="0"/>
              <a:t>If you expect something bad and you get something bad, that’s resignation.</a:t>
            </a:r>
          </a:p>
          <a:p>
            <a:r>
              <a:rPr lang="en-US" dirty="0"/>
              <a:t>In both of those cases, nothing changes — there’s no prediction error.</a:t>
            </a:r>
          </a:p>
          <a:p>
            <a:endParaRPr lang="en-US" dirty="0"/>
          </a:p>
          <a:p>
            <a:r>
              <a:rPr lang="en-US" dirty="0"/>
              <a:t>But the off-diagonal cells are where learning happens.</a:t>
            </a:r>
          </a:p>
          <a:p>
            <a:r>
              <a:rPr lang="en-US" dirty="0"/>
              <a:t>If you expect something bad and instead something good happens, that’s relief.</a:t>
            </a:r>
          </a:p>
          <a:p>
            <a:r>
              <a:rPr lang="en-US" dirty="0"/>
              <a:t>If you expect something good and instead something bad happens, that’s disappointment.</a:t>
            </a:r>
          </a:p>
          <a:p>
            <a:endParaRPr lang="en-US" dirty="0"/>
          </a:p>
          <a:p>
            <a:r>
              <a:rPr lang="en-US" dirty="0"/>
              <a:t>Both relief and disappointment are powerful teaching signals.</a:t>
            </a:r>
          </a:p>
          <a:p>
            <a:r>
              <a:rPr lang="en-US" dirty="0"/>
              <a:t>They show that the brain isn’t only coding for what happens, </a:t>
            </a:r>
          </a:p>
          <a:p>
            <a:r>
              <a:rPr lang="en-US" dirty="0"/>
              <a:t>	but also for what fails to happen.</a:t>
            </a:r>
          </a:p>
          <a:p>
            <a:r>
              <a:rPr lang="en-US" dirty="0"/>
              <a:t>And this ability to learn from mismatches between expectations </a:t>
            </a:r>
          </a:p>
          <a:p>
            <a:r>
              <a:rPr lang="en-US" dirty="0"/>
              <a:t>	and reality is a hallmark of reinforcement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BEA6A-BF47-CD5D-1ACB-F932B40D8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69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38144-C421-FE6C-77CC-1F080F2F5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15E864-729D-18B9-336A-E37CF6BAA4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766F5E-3A96-5FBC-5930-75035585D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now pull these pieces together into a simple definition.</a:t>
            </a:r>
          </a:p>
          <a:p>
            <a:r>
              <a:rPr lang="en-US" dirty="0"/>
              <a:t>Reinforcement learning is about choosing actions over time to maximize expected long-term outcomes.</a:t>
            </a:r>
          </a:p>
          <a:p>
            <a:endParaRPr lang="en-US" dirty="0"/>
          </a:p>
          <a:p>
            <a:r>
              <a:rPr lang="en-US" dirty="0"/>
              <a:t>That means more than just pairing stimuli.</a:t>
            </a:r>
          </a:p>
          <a:p>
            <a:r>
              <a:rPr lang="en-US" dirty="0"/>
              <a:t>It means tracking which actions improve or worsen future states, and adjusting behavior accordingly.</a:t>
            </a:r>
          </a:p>
          <a:p>
            <a:r>
              <a:rPr lang="en-US" dirty="0"/>
              <a:t>The technical challenge is credit assignment: </a:t>
            </a:r>
          </a:p>
          <a:p>
            <a:r>
              <a:rPr lang="en-US" dirty="0"/>
              <a:t>	deciding which steps in a sequence should be reinforced when outcomes arrive later.</a:t>
            </a:r>
          </a:p>
          <a:p>
            <a:endParaRPr lang="en-US" dirty="0"/>
          </a:p>
          <a:p>
            <a:r>
              <a:rPr lang="en-US" dirty="0"/>
              <a:t>We’ve seen evidence for this in blocking, where predictions matter, </a:t>
            </a:r>
          </a:p>
          <a:p>
            <a:r>
              <a:rPr lang="en-US" dirty="0"/>
              <a:t>	in reinforcer devaluation, where goals matter, and in the shift from goal-directed control to habits.</a:t>
            </a:r>
          </a:p>
          <a:p>
            <a:r>
              <a:rPr lang="en-US" dirty="0"/>
              <a:t>All of these point to the need for a system that evaluates actions by their consequences, </a:t>
            </a:r>
          </a:p>
          <a:p>
            <a:r>
              <a:rPr lang="en-US" dirty="0"/>
              <a:t>	even when those consequences are delayed.</a:t>
            </a:r>
          </a:p>
          <a:p>
            <a:endParaRPr lang="en-US" dirty="0"/>
          </a:p>
          <a:p>
            <a:r>
              <a:rPr lang="en-US" dirty="0"/>
              <a:t>And as we’ll see in the next lecture, this wasn’t just a puzzle for biologists and psychologists.</a:t>
            </a:r>
          </a:p>
          <a:p>
            <a:r>
              <a:rPr lang="en-US" dirty="0"/>
              <a:t>It turned out to be the exact same stumbling block for early artificial intelligence systems,</a:t>
            </a:r>
          </a:p>
          <a:p>
            <a:r>
              <a:rPr lang="en-US" dirty="0"/>
              <a:t>	 including Marvin Minsky’s first attempts at machine reinforcement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9C9E5-452B-FB54-0039-192A01FD7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62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47160-0E98-F043-598F-1F5963DF4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8C0E63-F184-6635-827E-5EB7D58685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0F96E3-F049-6DD8-2140-09A9C040B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a minimum, reinforcement learning gives an animal the ability to chain together arbitrary actions </a:t>
            </a:r>
          </a:p>
          <a:p>
            <a:r>
              <a:rPr lang="en-US" dirty="0"/>
              <a:t>	through trial and error.</a:t>
            </a:r>
          </a:p>
          <a:p>
            <a:r>
              <a:rPr lang="en-US" dirty="0"/>
              <a:t>That’s very different from a reflex, which is fixed, or from Hebbian association, </a:t>
            </a:r>
          </a:p>
          <a:p>
            <a:r>
              <a:rPr lang="en-US" dirty="0"/>
              <a:t>	which only links things that occur together in time.</a:t>
            </a:r>
          </a:p>
          <a:p>
            <a:endParaRPr lang="en-US" dirty="0"/>
          </a:p>
          <a:p>
            <a:r>
              <a:rPr lang="en-US" dirty="0"/>
              <a:t>Fish are a good example of the leap this makes possible.</a:t>
            </a:r>
          </a:p>
          <a:p>
            <a:r>
              <a:rPr lang="en-US" dirty="0"/>
              <a:t>They can learn to escape through hidden openings, to push buttons for food, or to jump through hoops </a:t>
            </a:r>
          </a:p>
          <a:p>
            <a:r>
              <a:rPr lang="en-US" dirty="0"/>
              <a:t>	— and they can remember these behaviors for months.</a:t>
            </a:r>
          </a:p>
          <a:p>
            <a:r>
              <a:rPr lang="en-US" dirty="0"/>
              <a:t>They are able to explore, discover which actions work, </a:t>
            </a:r>
          </a:p>
          <a:p>
            <a:r>
              <a:rPr lang="en-US" dirty="0"/>
              <a:t>	and refine their sequences based on outcomes.</a:t>
            </a:r>
          </a:p>
          <a:p>
            <a:endParaRPr lang="en-US" dirty="0"/>
          </a:p>
          <a:p>
            <a:r>
              <a:rPr lang="en-US" dirty="0"/>
              <a:t>By contrast, simple worms and other bilaterians cannot learn arbitrary action sequences.</a:t>
            </a:r>
          </a:p>
          <a:p>
            <a:r>
              <a:rPr lang="en-US" dirty="0"/>
              <a:t>They can steer and react, but they cannot flexibly discover new chains of behavior that lead to reward.</a:t>
            </a:r>
          </a:p>
          <a:p>
            <a:endParaRPr lang="en-US" dirty="0"/>
          </a:p>
          <a:p>
            <a:r>
              <a:rPr lang="en-US" dirty="0"/>
              <a:t>So the evolutionary requirement was clear.</a:t>
            </a:r>
          </a:p>
          <a:p>
            <a:r>
              <a:rPr lang="en-US" dirty="0"/>
              <a:t>In a Cambrian world of predators and competition, </a:t>
            </a:r>
          </a:p>
          <a:p>
            <a:r>
              <a:rPr lang="en-US" dirty="0"/>
              <a:t>	only animals with reinforcement learning could adapt in flexible, creative ways.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124FE-E800-5745-CE15-A9E865227D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17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EA93A-2954-D927-17C4-807203187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22EC46-EC3A-5954-9A87-20BF6B562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3D2367-12ED-82AC-12C1-BD072AD02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 framed reinforcement learning at the computational level.</a:t>
            </a:r>
          </a:p>
          <a:p>
            <a:r>
              <a:rPr lang="en-US" dirty="0"/>
              <a:t>We saw that Hebbian association is powerful, but it cannot handle delayed consequences.</a:t>
            </a:r>
          </a:p>
          <a:p>
            <a:r>
              <a:rPr lang="en-US" dirty="0"/>
              <a:t>Reinforcement learning solves this by assigning credit to the right actions across time.</a:t>
            </a:r>
          </a:p>
          <a:p>
            <a:endParaRPr lang="en-US" dirty="0"/>
          </a:p>
          <a:p>
            <a:r>
              <a:rPr lang="en-US" dirty="0"/>
              <a:t>We looked at blocking, which shows that prediction error is essential, </a:t>
            </a:r>
          </a:p>
          <a:p>
            <a:r>
              <a:rPr lang="en-US" dirty="0"/>
              <a:t>	and at reinforcer devaluation, which shows that current goals matter.</a:t>
            </a:r>
          </a:p>
          <a:p>
            <a:r>
              <a:rPr lang="en-US" dirty="0"/>
              <a:t>We also saw the difference between goal-directed actions and habits, </a:t>
            </a:r>
          </a:p>
          <a:p>
            <a:r>
              <a:rPr lang="en-US" dirty="0"/>
              <a:t>	and why both must be supported by a learning system.</a:t>
            </a:r>
          </a:p>
          <a:p>
            <a:r>
              <a:rPr lang="en-US" dirty="0"/>
              <a:t>Finally, we placed this in an evolutionary context, </a:t>
            </a:r>
          </a:p>
          <a:p>
            <a:r>
              <a:rPr lang="en-US" dirty="0"/>
              <a:t>	where animals like fish could learn arbitrary action sequences, </a:t>
            </a:r>
          </a:p>
          <a:p>
            <a:r>
              <a:rPr lang="en-US" dirty="0"/>
              <a:t>	but simple worms could not.</a:t>
            </a:r>
          </a:p>
          <a:p>
            <a:endParaRPr lang="en-US" dirty="0"/>
          </a:p>
          <a:p>
            <a:r>
              <a:rPr lang="en-US" dirty="0"/>
              <a:t>So the computational problem is clear: connect actions to delayed outcomes,</a:t>
            </a:r>
          </a:p>
          <a:p>
            <a:r>
              <a:rPr lang="en-US" dirty="0"/>
              <a:t>	using prediction and current value to guide behavior.</a:t>
            </a:r>
          </a:p>
          <a:p>
            <a:r>
              <a:rPr lang="en-US" dirty="0"/>
              <a:t>But as we’ll see in the next lecture, this problem is not unique to biology.</a:t>
            </a:r>
          </a:p>
          <a:p>
            <a:r>
              <a:rPr lang="en-US" dirty="0"/>
              <a:t>Early artificial intelligence researchers tried to make machines learn </a:t>
            </a:r>
          </a:p>
          <a:p>
            <a:r>
              <a:rPr lang="en-US" dirty="0"/>
              <a:t>	from rewards and ran into the exact same obstacle.</a:t>
            </a:r>
          </a:p>
          <a:p>
            <a:r>
              <a:rPr lang="en-US" dirty="0"/>
              <a:t>Next time we’ll see why Marvin Minsky’s first reinforcement learning machine failed, </a:t>
            </a:r>
          </a:p>
          <a:p>
            <a:r>
              <a:rPr lang="en-US" dirty="0"/>
              <a:t>	and how that failure set the stage </a:t>
            </a:r>
          </a:p>
          <a:p>
            <a:r>
              <a:rPr lang="en-US" dirty="0"/>
              <a:t>	for the modern solutions that brains and AI algorithms actually use.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BB18-DD53-4EFA-F350-096575F686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8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79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week we built from neurons to simple circuits and saw how Hebbian learning strengthens connections when things co-occur.</a:t>
            </a:r>
          </a:p>
          <a:p>
            <a:r>
              <a:rPr lang="en-US" dirty="0"/>
              <a:t>That gets us reflexes, associations, and even logic-like behaviors in circuits.</a:t>
            </a:r>
          </a:p>
          <a:p>
            <a:endParaRPr lang="en-US" dirty="0"/>
          </a:p>
          <a:p>
            <a:r>
              <a:rPr lang="en-US" dirty="0"/>
              <a:t>But co-occurrence is not the same as choosing actions that pay off later.</a:t>
            </a:r>
          </a:p>
          <a:p>
            <a:r>
              <a:rPr lang="en-US" dirty="0"/>
              <a:t>Real organisms have to select sequences of actions now to get outcomes that might arrive seconds or minutes later.</a:t>
            </a:r>
          </a:p>
          <a:p>
            <a:endParaRPr lang="en-US" dirty="0"/>
          </a:p>
          <a:p>
            <a:r>
              <a:rPr lang="en-US" dirty="0"/>
              <a:t>Today we’ll stay at the computational level and ask a clean question.</a:t>
            </a:r>
          </a:p>
          <a:p>
            <a:r>
              <a:rPr lang="en-US" dirty="0"/>
              <a:t>What is the problem reinforcement learning is trying to solve, stated without committing to any particular algorithm or brain area?</a:t>
            </a:r>
          </a:p>
          <a:p>
            <a:endParaRPr lang="en-US" dirty="0"/>
          </a:p>
          <a:p>
            <a:r>
              <a:rPr lang="en-US" dirty="0"/>
              <a:t>I want you to have an intuitive handle on why Hebbian association alone isn’t enough for survival once environments become competitive and dynamic.</a:t>
            </a:r>
          </a:p>
          <a:p>
            <a:r>
              <a:rPr lang="en-US" dirty="0"/>
              <a:t>By the end of this lecture, you should be able to state the RL problem in plain English and name the core challenges that any solution must overcome.</a:t>
            </a:r>
          </a:p>
          <a:p>
            <a:endParaRPr lang="en-US" dirty="0"/>
          </a:p>
          <a:p>
            <a:r>
              <a:rPr lang="en-US" dirty="0"/>
              <a:t>To keep our thinking organized we’ll use three complementary levels of analysis.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Computational asks what problem the system is solving and why that problem matters in its environment.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Algorithmic asks how the system could solve it in principle, in terms of internal representations and rules.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Implementational asks where and how it’s physically realized in the brain.</a:t>
            </a:r>
          </a:p>
          <a:p>
            <a:endParaRPr lang="en-US" dirty="0"/>
          </a:p>
          <a:p>
            <a:r>
              <a:rPr lang="en-US" dirty="0"/>
              <a:t>Today we are going to stick to the computational level of explanation.</a:t>
            </a:r>
          </a:p>
          <a:p>
            <a:r>
              <a:rPr lang="en-US" dirty="0"/>
              <a:t>We will define the problem that reinforcement learning solves, and the pressures that made its evolution beneficial.</a:t>
            </a:r>
          </a:p>
          <a:p>
            <a:r>
              <a:rPr lang="en-US" dirty="0"/>
              <a:t>In the next lecture we’ll move to algorithms, and in the third we’ll look at the brain circuits that implement them.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3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72E63-1C63-8042-B4C1-086DD51F6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7A4CD-48DE-FF41-882B-4092B959A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1A492F-0FE9-6404-DFD9-F91F9D570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Hebbian learning works beautifully when two things happen close together.</a:t>
            </a:r>
          </a:p>
          <a:p>
            <a:r>
              <a:rPr lang="en-US" dirty="0"/>
              <a:t>If the taste of a food makes you sick, Hebbian association quickly ties that taste to an avoidance response.</a:t>
            </a:r>
          </a:p>
          <a:p>
            <a:r>
              <a:rPr lang="en-US" dirty="0"/>
              <a:t>If a tone comes half a second before a shock, </a:t>
            </a:r>
          </a:p>
          <a:p>
            <a:r>
              <a:rPr lang="en-US" dirty="0"/>
              <a:t>	neurons for the tone and for the shock fire together and strengthen their connection, </a:t>
            </a:r>
          </a:p>
          <a:p>
            <a:r>
              <a:rPr lang="en-US" dirty="0"/>
              <a:t>	so the tone becomes a cue for fear.</a:t>
            </a:r>
          </a:p>
          <a:p>
            <a:endParaRPr lang="en-US" dirty="0"/>
          </a:p>
          <a:p>
            <a:r>
              <a:rPr lang="en-US" dirty="0"/>
              <a:t>But many real-world situations don’t line up this neatly in time.</a:t>
            </a:r>
          </a:p>
          <a:p>
            <a:r>
              <a:rPr lang="en-US" dirty="0"/>
              <a:t>Imagine a warning light turns on, and only five seconds later comes the shock if you don’t move.</a:t>
            </a:r>
          </a:p>
          <a:p>
            <a:r>
              <a:rPr lang="en-US" dirty="0"/>
              <a:t>The neurons for the light and the neurons for the shock are too far apart in time for simple Hebbian learning to connect them.</a:t>
            </a:r>
          </a:p>
          <a:p>
            <a:r>
              <a:rPr lang="en-US" dirty="0"/>
              <a:t>Yet animals like fish and mammals can learn to move at the warning light to avoid the shock.</a:t>
            </a:r>
          </a:p>
          <a:p>
            <a:endParaRPr lang="en-US" dirty="0"/>
          </a:p>
          <a:p>
            <a:r>
              <a:rPr lang="en-US" dirty="0"/>
              <a:t>This is the temporal credit assignment problem.</a:t>
            </a:r>
          </a:p>
          <a:p>
            <a:r>
              <a:rPr lang="en-US" dirty="0"/>
              <a:t>Hebb can shape associations with immediate consequences, </a:t>
            </a:r>
          </a:p>
          <a:p>
            <a:r>
              <a:rPr lang="en-US" dirty="0"/>
              <a:t>	but it cannot easily assign credit to actions or cues that are distant from their outcomes.</a:t>
            </a:r>
          </a:p>
          <a:p>
            <a:r>
              <a:rPr lang="en-US" dirty="0"/>
              <a:t>Reinforcement learning mechanisms evolved to bridge this gap, </a:t>
            </a:r>
          </a:p>
          <a:p>
            <a:r>
              <a:rPr lang="en-US" dirty="0"/>
              <a:t>	letting organisms learn that something that happens now may matter much later.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55A2B-2B64-EF6B-4DF5-D0F2551DFF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06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37396-3435-97DC-17AD-E9E1BEA07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8070C1-B952-5715-DE3E-5135EDBDED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39E0F2-AC2F-451A-48B2-BB79AC2FF3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540 million years ago we reach one of the most famous turning points in evolutionary history: </a:t>
            </a:r>
          </a:p>
          <a:p>
            <a:r>
              <a:rPr lang="en-US" dirty="0"/>
              <a:t>	the Cambrian explosion.</a:t>
            </a:r>
          </a:p>
          <a:p>
            <a:r>
              <a:rPr lang="en-US" dirty="0"/>
              <a:t>In the span of just a few tens of millions of years, </a:t>
            </a:r>
          </a:p>
          <a:p>
            <a:r>
              <a:rPr lang="en-US" dirty="0"/>
              <a:t>	Earth’s oceans went from relatively simple ecosystems to an extraordinary burst of animal diversity.</a:t>
            </a:r>
          </a:p>
          <a:p>
            <a:endParaRPr lang="en-US" dirty="0"/>
          </a:p>
          <a:p>
            <a:r>
              <a:rPr lang="en-US" dirty="0"/>
              <a:t>Before this period, life was dominated by soft-bodied, </a:t>
            </a:r>
          </a:p>
          <a:p>
            <a:r>
              <a:rPr lang="en-US" dirty="0"/>
              <a:t>	slow-moving organisms like those of the Ediacaran fauna.</a:t>
            </a:r>
          </a:p>
          <a:p>
            <a:r>
              <a:rPr lang="en-US" dirty="0"/>
              <a:t>In the Cambrian, new predators evolved—</a:t>
            </a:r>
          </a:p>
          <a:p>
            <a:r>
              <a:rPr lang="en-US" dirty="0"/>
              <a:t>	arthropods with shells, claws, and powerful mobility.</a:t>
            </a:r>
          </a:p>
          <a:p>
            <a:r>
              <a:rPr lang="en-US" dirty="0"/>
              <a:t>That kicked off an arms race: </a:t>
            </a:r>
          </a:p>
          <a:p>
            <a:r>
              <a:rPr lang="en-US" dirty="0"/>
              <a:t>	prey needed new defenses, and predators needed sharper strategies to catch them.</a:t>
            </a:r>
          </a:p>
          <a:p>
            <a:endParaRPr lang="en-US" dirty="0"/>
          </a:p>
          <a:p>
            <a:r>
              <a:rPr lang="en-US" dirty="0"/>
              <a:t>Brains and nervous systems were critical tools in this new era.</a:t>
            </a:r>
          </a:p>
          <a:p>
            <a:r>
              <a:rPr lang="en-US" dirty="0"/>
              <a:t>Organisms could no longer rely only on reflexive associations.</a:t>
            </a:r>
          </a:p>
          <a:p>
            <a:r>
              <a:rPr lang="en-US" dirty="0"/>
              <a:t>They had to adapt to fast-changing, dangerous environments </a:t>
            </a:r>
          </a:p>
          <a:p>
            <a:r>
              <a:rPr lang="en-US" dirty="0"/>
              <a:t>	by trying new behaviors and learning which ones worked.</a:t>
            </a:r>
          </a:p>
          <a:p>
            <a:endParaRPr lang="en-US" dirty="0"/>
          </a:p>
          <a:p>
            <a:r>
              <a:rPr lang="en-US" dirty="0"/>
              <a:t>The Cambrian explosion thus set the stage for reinforcement learning.</a:t>
            </a:r>
          </a:p>
          <a:p>
            <a:r>
              <a:rPr lang="en-US" dirty="0"/>
              <a:t>It created the pressures that favored animals able to </a:t>
            </a:r>
          </a:p>
          <a:p>
            <a:r>
              <a:rPr lang="en-US" dirty="0"/>
              <a:t>	connect actions with delayed consequences—</a:t>
            </a:r>
          </a:p>
          <a:p>
            <a:r>
              <a:rPr lang="en-US" dirty="0"/>
              <a:t>	an ability that Hebbian association alone could not provide.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5CE56-FE05-5BD1-B8D3-ED78F1579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84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E7C71-1082-CE28-7176-F65603F3A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B5574-0523-9890-3A22-9A328E644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95B840-2C19-3889-866D-D7FE2E214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reinforcement learning emerged, early bilaterians already had simple nervous systems.</a:t>
            </a:r>
          </a:p>
          <a:p>
            <a:r>
              <a:rPr lang="en-US" dirty="0"/>
              <a:t>They could steer toward things that were good, like nutrients, </a:t>
            </a:r>
          </a:p>
          <a:p>
            <a:r>
              <a:rPr lang="en-US" dirty="0"/>
              <a:t>	and away from things that were bad, like noxious chemicals.</a:t>
            </a:r>
          </a:p>
          <a:p>
            <a:endParaRPr lang="en-US" dirty="0"/>
          </a:p>
          <a:p>
            <a:r>
              <a:rPr lang="en-US" dirty="0"/>
              <a:t>These systems combined sensory input with valence — </a:t>
            </a:r>
          </a:p>
          <a:p>
            <a:r>
              <a:rPr lang="en-US" dirty="0"/>
              <a:t>	positive or negative signals — to guide reflexive behaviors.</a:t>
            </a:r>
          </a:p>
          <a:p>
            <a:r>
              <a:rPr lang="en-US" dirty="0"/>
              <a:t>Essentially, they had steering circuits and hardwired reflexes that let them survive in relatively simple environments.</a:t>
            </a:r>
          </a:p>
          <a:p>
            <a:endParaRPr lang="en-US" dirty="0"/>
          </a:p>
          <a:p>
            <a:r>
              <a:rPr lang="en-US" dirty="0"/>
              <a:t>But what they lacked was flexibility.</a:t>
            </a:r>
          </a:p>
          <a:p>
            <a:r>
              <a:rPr lang="en-US" dirty="0"/>
              <a:t>They could not easily discover new sequences of actions to reach goals, </a:t>
            </a:r>
          </a:p>
          <a:p>
            <a:r>
              <a:rPr lang="en-US" dirty="0"/>
              <a:t>	or avoid threats in novel ways.</a:t>
            </a:r>
          </a:p>
          <a:p>
            <a:r>
              <a:rPr lang="en-US" dirty="0"/>
              <a:t>Their brains were adapted for immediate reactions, </a:t>
            </a:r>
          </a:p>
          <a:p>
            <a:r>
              <a:rPr lang="en-US" dirty="0"/>
              <a:t>	not for connecting present actions with delayed consequences.</a:t>
            </a:r>
          </a:p>
          <a:p>
            <a:endParaRPr lang="en-US" dirty="0"/>
          </a:p>
          <a:p>
            <a:r>
              <a:rPr lang="en-US" dirty="0"/>
              <a:t>This is the backdrop: reflexes and Hebbian associations existed, but reinforcement learning was still missing.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96DD6-9FF1-A2A6-7B52-0986093C7E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3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3B7E3-473D-CE98-5BB2-7428956AA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3A7EC3-E1F3-1A97-5F8D-F469B5122E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2515B1-E931-1AD7-6EFD-3A8B92A347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most important splits in the Cambrian was between the invertebrates and the vertebrates.</a:t>
            </a:r>
          </a:p>
          <a:p>
            <a:r>
              <a:rPr lang="en-US" dirty="0"/>
              <a:t>On the invertebrate side, arthropods became the dominant group.</a:t>
            </a:r>
          </a:p>
          <a:p>
            <a:r>
              <a:rPr lang="en-US" dirty="0"/>
              <a:t>They had hard exoskeletons, jointed legs, and nervous systems built around ganglia and ventral nerve cords.</a:t>
            </a:r>
          </a:p>
          <a:p>
            <a:r>
              <a:rPr lang="en-US" dirty="0"/>
              <a:t>Arthropods thrived in this new world, but their brains followed a very different path from ours.</a:t>
            </a:r>
          </a:p>
          <a:p>
            <a:endParaRPr lang="en-US" dirty="0"/>
          </a:p>
          <a:p>
            <a:r>
              <a:rPr lang="en-US" dirty="0"/>
              <a:t>On the vertebrate side, a new innovation appeared: the spinal cord enclosed in a backbone.</a:t>
            </a:r>
          </a:p>
          <a:p>
            <a:r>
              <a:rPr lang="en-US" dirty="0"/>
              <a:t>This opened the door to larger, </a:t>
            </a:r>
          </a:p>
          <a:p>
            <a:r>
              <a:rPr lang="en-US" dirty="0"/>
              <a:t>	more complex nervous systems and the first recognizable brains </a:t>
            </a:r>
          </a:p>
          <a:p>
            <a:r>
              <a:rPr lang="en-US" dirty="0"/>
              <a:t>	with forebrain, midbrain, and hindbrain divisions.</a:t>
            </a:r>
          </a:p>
          <a:p>
            <a:endParaRPr lang="en-US" dirty="0"/>
          </a:p>
          <a:p>
            <a:r>
              <a:rPr lang="en-US" dirty="0"/>
              <a:t>All vertebrates are chordates, but not all chordates are vertebrates.</a:t>
            </a:r>
          </a:p>
          <a:p>
            <a:r>
              <a:rPr lang="en-US" dirty="0"/>
              <a:t>One example is the tunicate, or sea squirt.</a:t>
            </a:r>
          </a:p>
          <a:p>
            <a:r>
              <a:rPr lang="en-US" dirty="0"/>
              <a:t>As larvae, sea squirts have tails, a notochord, </a:t>
            </a:r>
          </a:p>
          <a:p>
            <a:r>
              <a:rPr lang="en-US" dirty="0"/>
              <a:t>	and a small </a:t>
            </a:r>
            <a:r>
              <a:rPr lang="en-US" dirty="0" err="1"/>
              <a:t>brainlike</a:t>
            </a:r>
            <a:r>
              <a:rPr lang="en-US" dirty="0"/>
              <a:t> structure that lets them swim around.</a:t>
            </a:r>
          </a:p>
          <a:p>
            <a:r>
              <a:rPr lang="en-US" dirty="0"/>
              <a:t>But once they settle onto a rock, they digest much of their nervous system — </a:t>
            </a:r>
          </a:p>
          <a:p>
            <a:r>
              <a:rPr lang="en-US" dirty="0"/>
              <a:t>	they literally eat their own brain, because as filter feeders, they don’t need it anymore.</a:t>
            </a:r>
          </a:p>
          <a:p>
            <a:endParaRPr lang="en-US" dirty="0"/>
          </a:p>
          <a:p>
            <a:r>
              <a:rPr lang="en-US" dirty="0"/>
              <a:t>Another non-vertebrate chordate is the lancelet, </a:t>
            </a:r>
          </a:p>
          <a:p>
            <a:r>
              <a:rPr lang="en-US" dirty="0"/>
              <a:t>	which keeps a notochord and a simple nerve cord through its whole life.</a:t>
            </a:r>
          </a:p>
          <a:p>
            <a:r>
              <a:rPr lang="en-US" dirty="0"/>
              <a:t>Together, these cousins show what the earliest steps toward vertebrates looked like.</a:t>
            </a:r>
          </a:p>
          <a:p>
            <a:endParaRPr lang="en-US" dirty="0"/>
          </a:p>
          <a:p>
            <a:r>
              <a:rPr lang="en-US" dirty="0"/>
              <a:t>Our ancestors were the vertebrate chordates — </a:t>
            </a:r>
          </a:p>
          <a:p>
            <a:r>
              <a:rPr lang="en-US" dirty="0"/>
              <a:t>	small, fishlike animals with fins, gills, spinal cords, and the first complex brains.</a:t>
            </a:r>
          </a:p>
          <a:p>
            <a:r>
              <a:rPr lang="en-US" dirty="0"/>
              <a:t>This branch gave rise to the template of brain structures that persists across all vertebrates today.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5E553-F8C9-216A-ED9A-A033547C09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6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FE635-3CF7-927B-F0D7-1F4C92961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E5C0EF-820E-E206-28D9-DAE3DADA10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D7E521-9568-1BE6-B612-C35A2B90E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look inside the head of those early vertebrate fish, we see a pattern that is still with us today.</a:t>
            </a:r>
          </a:p>
          <a:p>
            <a:r>
              <a:rPr lang="en-US" dirty="0"/>
              <a:t>All vertebrates, from lampreys to humans, share a common brain template.</a:t>
            </a:r>
          </a:p>
          <a:p>
            <a:endParaRPr lang="en-US" dirty="0"/>
          </a:p>
          <a:p>
            <a:r>
              <a:rPr lang="en-US" dirty="0"/>
              <a:t>At the broadest level, the brain develops into three main regions: a forebrain, a midbrain, and a hindbrain.</a:t>
            </a:r>
          </a:p>
          <a:p>
            <a:r>
              <a:rPr lang="en-US" dirty="0"/>
              <a:t>The forebrain then further subdivides, </a:t>
            </a:r>
          </a:p>
          <a:p>
            <a:r>
              <a:rPr lang="en-US" dirty="0"/>
              <a:t>	giving rise to the cortex and basal ganglia on one side, </a:t>
            </a:r>
          </a:p>
          <a:p>
            <a:r>
              <a:rPr lang="en-US" dirty="0"/>
              <a:t>	and the thalamus and hypothalamus on the other.</a:t>
            </a:r>
          </a:p>
          <a:p>
            <a:endParaRPr lang="en-US" dirty="0"/>
          </a:p>
          <a:p>
            <a:r>
              <a:rPr lang="en-US" dirty="0"/>
              <a:t>This template is remarkably conserved.</a:t>
            </a:r>
          </a:p>
          <a:p>
            <a:r>
              <a:rPr lang="en-US" dirty="0"/>
              <a:t>A lamprey fish has basal ganglia, thalamus, hypothalamus, midbrain, and hindbrain</a:t>
            </a:r>
          </a:p>
          <a:p>
            <a:r>
              <a:rPr lang="en-US" dirty="0"/>
              <a:t>	 that are directly comparable to those in our own brains.</a:t>
            </a:r>
          </a:p>
          <a:p>
            <a:r>
              <a:rPr lang="en-US" dirty="0"/>
              <a:t>The only part that really scales up in mammals is the cortex.</a:t>
            </a:r>
          </a:p>
          <a:p>
            <a:endParaRPr lang="en-US" dirty="0"/>
          </a:p>
          <a:p>
            <a:r>
              <a:rPr lang="en-US" dirty="0"/>
              <a:t>The vertebrate brain template provided the structural foundation for more flexible forms of learning.</a:t>
            </a:r>
          </a:p>
          <a:p>
            <a:r>
              <a:rPr lang="en-US" dirty="0"/>
              <a:t>With this architecture in place, animals could move </a:t>
            </a:r>
          </a:p>
          <a:p>
            <a:r>
              <a:rPr lang="en-US" dirty="0"/>
              <a:t>	beyond reflexes and associations toward trial-and-error reinforcement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E9CFC-530D-E173-7234-67FB31F9D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99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E424F-AFDB-BB16-FC7F-971C8CF1D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E2A9DF-78B1-7C1C-F745-036BB2D06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316E5-5ACA-3653-0680-F39499CB9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just seen that early vertebrates introduced a new brain template with forebrain, midbrain, and hindbrain.</a:t>
            </a:r>
          </a:p>
          <a:p>
            <a:r>
              <a:rPr lang="en-US" dirty="0"/>
              <a:t>So what did this new brain actually do?</a:t>
            </a:r>
          </a:p>
          <a:p>
            <a:endParaRPr lang="en-US" dirty="0"/>
          </a:p>
          <a:p>
            <a:r>
              <a:rPr lang="en-US" dirty="0"/>
              <a:t>At first, many of the problems it solved were the same kinds of problems earlier animals had faced.</a:t>
            </a:r>
          </a:p>
          <a:p>
            <a:r>
              <a:rPr lang="en-US" dirty="0"/>
              <a:t>It could handle simple trial-and-error through Hebbian association, </a:t>
            </a:r>
          </a:p>
          <a:p>
            <a:r>
              <a:rPr lang="en-US" dirty="0"/>
              <a:t>	where causes and effects were right next to each other in time.</a:t>
            </a:r>
          </a:p>
          <a:p>
            <a:endParaRPr lang="en-US" dirty="0"/>
          </a:p>
          <a:p>
            <a:r>
              <a:rPr lang="en-US" dirty="0"/>
              <a:t>Touch something hot and feel pain right away.</a:t>
            </a:r>
          </a:p>
          <a:p>
            <a:r>
              <a:rPr lang="en-US" dirty="0"/>
              <a:t>Taste something bitter and feel nausea almost immediately.</a:t>
            </a:r>
          </a:p>
          <a:p>
            <a:r>
              <a:rPr lang="en-US" dirty="0"/>
              <a:t>Hear a sound that reliably predicts a shock a moment later.</a:t>
            </a:r>
          </a:p>
          <a:p>
            <a:endParaRPr lang="en-US" dirty="0"/>
          </a:p>
          <a:p>
            <a:r>
              <a:rPr lang="en-US" dirty="0"/>
              <a:t>In all these cases, neurons for the cue and neurons for the outcome fire together, </a:t>
            </a:r>
          </a:p>
          <a:p>
            <a:r>
              <a:rPr lang="en-US" dirty="0"/>
              <a:t>	and the association is stamped in.</a:t>
            </a:r>
          </a:p>
          <a:p>
            <a:r>
              <a:rPr lang="en-US" dirty="0"/>
              <a:t>This kind of learning was possible with simpler nervous systems </a:t>
            </a:r>
          </a:p>
          <a:p>
            <a:r>
              <a:rPr lang="en-US" dirty="0"/>
              <a:t>	— and vertebrates inherited it.</a:t>
            </a:r>
          </a:p>
          <a:p>
            <a:r>
              <a:rPr lang="en-US" dirty="0"/>
              <a:t>But their bigger brains opened the door to harder problems, </a:t>
            </a:r>
          </a:p>
          <a:p>
            <a:r>
              <a:rPr lang="en-US" dirty="0"/>
              <a:t>	where Hebbian learning alone would not be enough.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DCC9-F1CF-4D21-4D39-5FCDD61F9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05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4809-F69F-0D48-97F8-9CF76A5308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340" y="1122363"/>
            <a:ext cx="5785769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Title Here: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Tell Your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Illinois Story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A99F5-1DAB-644E-87BD-7B2BE337DB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1340" y="3602038"/>
            <a:ext cx="5785769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E86B4-4E28-5743-B958-4D04BD32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9BA8F-BF67-344F-9BFA-A8262A79BC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37075" y="5718264"/>
            <a:ext cx="3117850" cy="8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2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210D-E74D-9F46-BBEB-61CE8DBF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7874" y="6095093"/>
            <a:ext cx="2743200" cy="365125"/>
          </a:xfrm>
        </p:spPr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23" y="365125"/>
            <a:ext cx="9614263" cy="1325563"/>
          </a:xfrm>
        </p:spPr>
        <p:txBody>
          <a:bodyPr/>
          <a:lstStyle>
            <a:lvl1pPr algn="ctr">
              <a:defRPr b="1" i="0">
                <a:solidFill>
                  <a:srgbClr val="E84A27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Hello.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690688"/>
            <a:ext cx="9614263" cy="3625895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6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6ADA6-32C7-6D47-94AB-D149FA9C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FDBC8-5F1C-654A-9325-61F424413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FB5C-A5C2-4C44-A9DF-4F6A196E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E84A27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3294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3294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3294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5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3CDB9E-798C-A842-B031-6BFA04385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9571" y="773546"/>
            <a:ext cx="5935859" cy="272025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0000" dirty="0">
                <a:latin typeface="Calibri"/>
                <a:cs typeface="Calibri"/>
              </a:rPr>
              <a:t>BCOG 100</a:t>
            </a:r>
            <a:endParaRPr lang="en-US" sz="1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F9A5BC-DE40-064D-98AE-B1AA2F27430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017406" y="3472201"/>
            <a:ext cx="8283862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Brains and Reinforcement Learning</a:t>
            </a: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Lecture 1: The Computational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87BCB3F-D51B-11CA-8A5C-B653C02DD655}"/>
              </a:ext>
            </a:extLst>
          </p:cNvPr>
          <p:cNvSpPr/>
          <p:nvPr/>
        </p:nvSpPr>
        <p:spPr>
          <a:xfrm>
            <a:off x="443346" y="126307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96C562F-8F13-2516-D9AF-45E75A96A3C5}"/>
              </a:ext>
            </a:extLst>
          </p:cNvPr>
          <p:cNvSpPr/>
          <p:nvPr/>
        </p:nvSpPr>
        <p:spPr>
          <a:xfrm>
            <a:off x="1505528" y="3248890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052EBC-2E12-F996-BB1F-41F23E64F1BE}"/>
              </a:ext>
            </a:extLst>
          </p:cNvPr>
          <p:cNvSpPr/>
          <p:nvPr/>
        </p:nvSpPr>
        <p:spPr>
          <a:xfrm>
            <a:off x="443345" y="331816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4D7291-4D5A-9593-1D85-950EBFC1FF07}"/>
              </a:ext>
            </a:extLst>
          </p:cNvPr>
          <p:cNvSpPr/>
          <p:nvPr/>
        </p:nvSpPr>
        <p:spPr>
          <a:xfrm>
            <a:off x="443346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E91675-03DF-90EE-942D-06C70F754DEE}"/>
              </a:ext>
            </a:extLst>
          </p:cNvPr>
          <p:cNvCxnSpPr/>
          <p:nvPr/>
        </p:nvCxnSpPr>
        <p:spPr>
          <a:xfrm>
            <a:off x="867642" y="2172278"/>
            <a:ext cx="1052944" cy="11106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D74029-D6FE-2938-F6DF-602FCD9AA658}"/>
              </a:ext>
            </a:extLst>
          </p:cNvPr>
          <p:cNvCxnSpPr>
            <a:cxnSpLocks/>
          </p:cNvCxnSpPr>
          <p:nvPr/>
        </p:nvCxnSpPr>
        <p:spPr>
          <a:xfrm>
            <a:off x="879187" y="2172278"/>
            <a:ext cx="25400" cy="11799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831A33E-2612-45D1-F1F0-57371C01F8AB}"/>
              </a:ext>
            </a:extLst>
          </p:cNvPr>
          <p:cNvSpPr/>
          <p:nvPr/>
        </p:nvSpPr>
        <p:spPr>
          <a:xfrm>
            <a:off x="1505528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65D7F4-2920-5911-7086-757F822A07E3}"/>
              </a:ext>
            </a:extLst>
          </p:cNvPr>
          <p:cNvSpPr/>
          <p:nvPr/>
        </p:nvSpPr>
        <p:spPr>
          <a:xfrm>
            <a:off x="2694709" y="524625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E6F4CE-E239-70EB-26D3-C8CB8E270185}"/>
              </a:ext>
            </a:extLst>
          </p:cNvPr>
          <p:cNvCxnSpPr>
            <a:cxnSpLocks/>
          </p:cNvCxnSpPr>
          <p:nvPr/>
        </p:nvCxnSpPr>
        <p:spPr>
          <a:xfrm>
            <a:off x="1941369" y="4169641"/>
            <a:ext cx="1168399" cy="10875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727C65-F6C0-78C9-A469-40AAD8018B82}"/>
              </a:ext>
            </a:extLst>
          </p:cNvPr>
          <p:cNvCxnSpPr>
            <a:cxnSpLocks/>
          </p:cNvCxnSpPr>
          <p:nvPr/>
        </p:nvCxnSpPr>
        <p:spPr>
          <a:xfrm flipH="1">
            <a:off x="1955223" y="4158096"/>
            <a:ext cx="9238" cy="10875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7C2072-1E04-8B83-DAA8-B48C97536A6F}"/>
              </a:ext>
            </a:extLst>
          </p:cNvPr>
          <p:cNvCxnSpPr>
            <a:cxnSpLocks/>
          </p:cNvCxnSpPr>
          <p:nvPr/>
        </p:nvCxnSpPr>
        <p:spPr>
          <a:xfrm>
            <a:off x="890732" y="4227368"/>
            <a:ext cx="13855" cy="10183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8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F19E0-1B47-8D24-657C-29B7CBFE1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108CCF-66AC-519E-4EF2-A09090A868D6}"/>
              </a:ext>
            </a:extLst>
          </p:cNvPr>
          <p:cNvSpPr txBox="1"/>
          <p:nvPr/>
        </p:nvSpPr>
        <p:spPr>
          <a:xfrm>
            <a:off x="7442791" y="1315179"/>
            <a:ext cx="431681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Trial-and-Error With Delayed Rewards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Actions separated from outcomes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Sequences must be linked across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Simple association is not enough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A1F11859-ACC5-90D6-5A8E-C79941F24EC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Brains and Reinforcement Learning</a:t>
            </a:r>
            <a:endParaRPr lang="en-US" dirty="0"/>
          </a:p>
        </p:txBody>
      </p:sp>
      <p:pic>
        <p:nvPicPr>
          <p:cNvPr id="26626" name="Picture 2" descr="11 Ways To Cook: Find out Which Is Best, Plus Tips">
            <a:extLst>
              <a:ext uri="{FF2B5EF4-FFF2-40B4-BE49-F238E27FC236}">
                <a16:creationId xmlns:a16="http://schemas.microsoft.com/office/drawing/2014/main" id="{0030B8C9-537D-FF76-E761-86D8378F6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2" y="902195"/>
            <a:ext cx="6726533" cy="448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224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0F6B5-BFAB-1681-3325-591BF1ADF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6974A0-967A-AB95-8E0A-EA6D4C5D88E6}"/>
              </a:ext>
            </a:extLst>
          </p:cNvPr>
          <p:cNvSpPr txBox="1"/>
          <p:nvPr/>
        </p:nvSpPr>
        <p:spPr>
          <a:xfrm>
            <a:off x="4522381" y="1801160"/>
            <a:ext cx="73506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What a Reinforcement-Learning System Must 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Connect actions to delayed outcomes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Work across seconds, minutes, longer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Balance immediate vs future rewards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13DF3FC7-6FDA-2DE7-FD10-E79080F840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Brains and Reinforcement Learning</a:t>
            </a:r>
            <a:endParaRPr lang="en-US" dirty="0"/>
          </a:p>
        </p:txBody>
      </p:sp>
      <p:pic>
        <p:nvPicPr>
          <p:cNvPr id="3" name="Picture 2" descr="Little Albert Experiment">
            <a:extLst>
              <a:ext uri="{FF2B5EF4-FFF2-40B4-BE49-F238E27FC236}">
                <a16:creationId xmlns:a16="http://schemas.microsoft.com/office/drawing/2014/main" id="{3A2D0996-6AD1-9372-07D7-198F99EDB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23" r="50000" b="6335"/>
          <a:stretch>
            <a:fillRect/>
          </a:stretch>
        </p:blipFill>
        <p:spPr bwMode="auto">
          <a:xfrm>
            <a:off x="318976" y="3245412"/>
            <a:ext cx="3827720" cy="207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ittle Albert Experiment">
            <a:extLst>
              <a:ext uri="{FF2B5EF4-FFF2-40B4-BE49-F238E27FC236}">
                <a16:creationId xmlns:a16="http://schemas.microsoft.com/office/drawing/2014/main" id="{B19E97B6-B96D-7157-AA34-357EDEE10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3023" b="6335"/>
          <a:stretch>
            <a:fillRect/>
          </a:stretch>
        </p:blipFill>
        <p:spPr bwMode="auto">
          <a:xfrm>
            <a:off x="404037" y="969078"/>
            <a:ext cx="3827720" cy="207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D71FE0-9583-9FCE-899E-B9719C530E6D}"/>
              </a:ext>
            </a:extLst>
          </p:cNvPr>
          <p:cNvSpPr/>
          <p:nvPr/>
        </p:nvSpPr>
        <p:spPr>
          <a:xfrm>
            <a:off x="1616148" y="4380616"/>
            <a:ext cx="723014" cy="318976"/>
          </a:xfrm>
          <a:prstGeom prst="rect">
            <a:avLst/>
          </a:prstGeom>
          <a:solidFill>
            <a:srgbClr val="9DBBA6"/>
          </a:solidFill>
          <a:ln>
            <a:solidFill>
              <a:srgbClr val="9DBB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534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08EC3-F520-EBC7-3E48-ECADC07B9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7DD966-5FE8-BBA1-6299-F786F0D9AD84}"/>
              </a:ext>
            </a:extLst>
          </p:cNvPr>
          <p:cNvSpPr txBox="1"/>
          <p:nvPr/>
        </p:nvSpPr>
        <p:spPr>
          <a:xfrm>
            <a:off x="7166344" y="1120676"/>
            <a:ext cx="454982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Two Families of Learning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Classical conditioning</a:t>
            </a:r>
            <a:r>
              <a:rPr lang="en-US" sz="2800" dirty="0"/>
              <a:t>: </a:t>
            </a:r>
            <a:br>
              <a:rPr lang="en-US" sz="2800" dirty="0"/>
            </a:br>
            <a:r>
              <a:rPr lang="en-US" sz="2800" dirty="0"/>
              <a:t>stimulus → outcome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Instrumental/operant conditioning</a:t>
            </a:r>
            <a:r>
              <a:rPr lang="en-US" sz="2800" dirty="0"/>
              <a:t>: </a:t>
            </a:r>
            <a:br>
              <a:rPr lang="en-US" sz="2800" dirty="0"/>
            </a:br>
            <a:r>
              <a:rPr lang="en-US" sz="2800" dirty="0"/>
              <a:t>action → outcome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Both shape behavior in different ways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E7D6FD33-FD88-A784-2523-A85A3FBCE84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Brains and Reinforcement Learning</a:t>
            </a:r>
            <a:endParaRPr lang="en-US" dirty="0"/>
          </a:p>
        </p:txBody>
      </p:sp>
      <p:pic>
        <p:nvPicPr>
          <p:cNvPr id="13314" name="Picture 2" descr="Classical Conditioning vs. Operant Conditioning">
            <a:extLst>
              <a:ext uri="{FF2B5EF4-FFF2-40B4-BE49-F238E27FC236}">
                <a16:creationId xmlns:a16="http://schemas.microsoft.com/office/drawing/2014/main" id="{1567F761-8D54-FE31-7F54-0399818C3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48" y="939869"/>
            <a:ext cx="6682563" cy="445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166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54C1F-4C5D-7414-8E23-9F2163BE7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5DF3CF-6A74-83A8-4ED7-6826428CA980}"/>
              </a:ext>
            </a:extLst>
          </p:cNvPr>
          <p:cNvSpPr txBox="1"/>
          <p:nvPr/>
        </p:nvSpPr>
        <p:spPr>
          <a:xfrm>
            <a:off x="1064097" y="3905260"/>
            <a:ext cx="1006380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Prediction Matters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Blocking shows limits of pairing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Learning depends on surprise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Prediction error drives updates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D9906479-8B20-1A50-C2FC-DC1493F6567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Brains and Reinforcement Learning</a:t>
            </a:r>
            <a:endParaRPr lang="en-US" dirty="0"/>
          </a:p>
        </p:txBody>
      </p:sp>
      <p:pic>
        <p:nvPicPr>
          <p:cNvPr id="15362" name="Picture 2" descr="Conditioning and Learning | Noba">
            <a:extLst>
              <a:ext uri="{FF2B5EF4-FFF2-40B4-BE49-F238E27FC236}">
                <a16:creationId xmlns:a16="http://schemas.microsoft.com/office/drawing/2014/main" id="{7D4B424C-81E7-394C-6DD0-3AD4D5C9F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98" y="735162"/>
            <a:ext cx="10063803" cy="317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421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047AD-4A63-472B-805B-D52B52571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B1AF33-1B6D-C169-5E8C-924098576B3C}"/>
              </a:ext>
            </a:extLst>
          </p:cNvPr>
          <p:cNvSpPr txBox="1"/>
          <p:nvPr/>
        </p:nvSpPr>
        <p:spPr>
          <a:xfrm>
            <a:off x="1064098" y="3905260"/>
            <a:ext cx="1006380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Goals Matter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Reinforcer devaluation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Actions change when outcomes lose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Evidence for goal-directed control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24C9C9F-1E71-4485-67DC-83A489D98D9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Brains and Reinforcement Learning</a:t>
            </a:r>
            <a:endParaRPr lang="en-US" dirty="0"/>
          </a:p>
        </p:txBody>
      </p:sp>
      <p:pic>
        <p:nvPicPr>
          <p:cNvPr id="17410" name="Picture 2" descr="Conditioning and Learning | Noba">
            <a:extLst>
              <a:ext uri="{FF2B5EF4-FFF2-40B4-BE49-F238E27FC236}">
                <a16:creationId xmlns:a16="http://schemas.microsoft.com/office/drawing/2014/main" id="{80A2D8AE-E38C-E67F-2AC9-506A4A30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64" y="733914"/>
            <a:ext cx="8843469" cy="317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944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717BF-3C8F-369E-5593-5E51B4F96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8E595B-EE60-A470-1DDB-A0F53D0BAADE}"/>
              </a:ext>
            </a:extLst>
          </p:cNvPr>
          <p:cNvSpPr txBox="1"/>
          <p:nvPr/>
        </p:nvSpPr>
        <p:spPr>
          <a:xfrm>
            <a:off x="6315740" y="1523567"/>
            <a:ext cx="564150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Habits vs Goal-Directed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Goal-directed: sensitive to outcomes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Habits: automatic, outcome-insensitive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Both emerge through reinforcement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B3FEB4C8-A6E5-91C4-C76A-A972935F80A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Brains and Reinforcement Learning</a:t>
            </a:r>
            <a:endParaRPr lang="en-US" dirty="0"/>
          </a:p>
        </p:txBody>
      </p:sp>
      <p:pic>
        <p:nvPicPr>
          <p:cNvPr id="19458" name="Picture 2" descr="Differential Engagement of the Ventromedial Prefrontal Cortex by Goal- Directed and Habitual Behavior toward Food Pictures in Humans | Journal of  Neuroscience">
            <a:extLst>
              <a:ext uri="{FF2B5EF4-FFF2-40B4-BE49-F238E27FC236}">
                <a16:creationId xmlns:a16="http://schemas.microsoft.com/office/drawing/2014/main" id="{13977D54-CE1D-ECE4-7B7C-0FEBE5022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" y="1392865"/>
            <a:ext cx="5346740" cy="407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741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7F0D2-0A5B-9D9F-2700-5C9AC3D91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DF1C09-B167-1ED0-163E-2C376985F926}"/>
              </a:ext>
            </a:extLst>
          </p:cNvPr>
          <p:cNvSpPr txBox="1"/>
          <p:nvPr/>
        </p:nvSpPr>
        <p:spPr>
          <a:xfrm>
            <a:off x="1212112" y="3915812"/>
            <a:ext cx="966015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Relief and Disappointment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Learning from what doesn’t happen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Relief: expected bad outcome omitted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Disappointment: expected good outcome omitted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04EB803F-BC0C-EAB5-C584-E7BFAC1B230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Brains and Reinforcement Learning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5F69B6C-23CF-D381-EFF0-3CCE95614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893961"/>
              </p:ext>
            </p:extLst>
          </p:nvPr>
        </p:nvGraphicFramePr>
        <p:xfrm>
          <a:off x="1468589" y="1064751"/>
          <a:ext cx="7739205" cy="2445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285">
                  <a:extLst>
                    <a:ext uri="{9D8B030D-6E8A-4147-A177-3AD203B41FA5}">
                      <a16:colId xmlns:a16="http://schemas.microsoft.com/office/drawing/2014/main" val="396335595"/>
                    </a:ext>
                  </a:extLst>
                </a:gridCol>
                <a:gridCol w="1133381">
                  <a:extLst>
                    <a:ext uri="{9D8B030D-6E8A-4147-A177-3AD203B41FA5}">
                      <a16:colId xmlns:a16="http://schemas.microsoft.com/office/drawing/2014/main" val="3819867611"/>
                    </a:ext>
                  </a:extLst>
                </a:gridCol>
                <a:gridCol w="2766316">
                  <a:extLst>
                    <a:ext uri="{9D8B030D-6E8A-4147-A177-3AD203B41FA5}">
                      <a16:colId xmlns:a16="http://schemas.microsoft.com/office/drawing/2014/main" val="2878378891"/>
                    </a:ext>
                  </a:extLst>
                </a:gridCol>
                <a:gridCol w="2424223">
                  <a:extLst>
                    <a:ext uri="{9D8B030D-6E8A-4147-A177-3AD203B41FA5}">
                      <a16:colId xmlns:a16="http://schemas.microsoft.com/office/drawing/2014/main" val="2901446944"/>
                    </a:ext>
                  </a:extLst>
                </a:gridCol>
              </a:tblGrid>
              <a:tr h="611372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6">
                              <a:lumMod val="10000"/>
                            </a:schemeClr>
                          </a:solidFill>
                        </a:rPr>
                        <a:t>Expected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160069"/>
                  </a:ext>
                </a:extLst>
              </a:tr>
              <a:tr h="611372"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Good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Bad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64705"/>
                  </a:ext>
                </a:extLst>
              </a:tr>
              <a:tr h="611372"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Actual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Good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Satisfaction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Relief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518970"/>
                  </a:ext>
                </a:extLst>
              </a:tr>
              <a:tr h="61137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Bad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/>
                        <a:t>Disappointment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Resignation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854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206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D6836-8FE9-A616-0E93-E765AF860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D6598-83AC-57EF-03B2-5C045B5F76F0}"/>
              </a:ext>
            </a:extLst>
          </p:cNvPr>
          <p:cNvSpPr txBox="1"/>
          <p:nvPr/>
        </p:nvSpPr>
        <p:spPr>
          <a:xfrm>
            <a:off x="354875" y="4086736"/>
            <a:ext cx="1148225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Computational Definition of Reinforcement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Choose actions over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Maximize expected cumulative reward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Solve credit assignment across delays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BDA304DE-8E31-5DBA-8434-3CED7E376D0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Brains and Reinforcement Learning</a:t>
            </a:r>
            <a:endParaRPr lang="en-US" dirty="0"/>
          </a:p>
        </p:txBody>
      </p:sp>
      <p:pic>
        <p:nvPicPr>
          <p:cNvPr id="21506" name="Picture 2" descr="What is Reinforcement Learning: Overview, Comparisons and Ap">
            <a:extLst>
              <a:ext uri="{FF2B5EF4-FFF2-40B4-BE49-F238E27FC236}">
                <a16:creationId xmlns:a16="http://schemas.microsoft.com/office/drawing/2014/main" id="{524D4EE4-B24A-4B5F-CEFB-EA7FC8B0F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515" y="735162"/>
            <a:ext cx="8279219" cy="335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933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6DB78-D46E-F26A-EC33-B645599AB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E8DE41-4CD0-2D15-E046-985CE317F837}"/>
              </a:ext>
            </a:extLst>
          </p:cNvPr>
          <p:cNvSpPr txBox="1"/>
          <p:nvPr/>
        </p:nvSpPr>
        <p:spPr>
          <a:xfrm>
            <a:off x="354875" y="4086736"/>
            <a:ext cx="1148225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Minimal Evolutionary Requirement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Trial-and-error sequences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Flexible responses, not just reflexes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Fish succeed, worms fail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C923D56-63A3-4678-C303-BE5F06F30C6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Brains and Reinforcement Learning</a:t>
            </a:r>
            <a:endParaRPr lang="en-US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D6CBF902-42F4-445D-1B44-F689F3D1E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80996"/>
            <a:ext cx="5550652" cy="34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Lamprey - What it is, Characteristics and Properties | Dolphin Wiki">
            <a:extLst>
              <a:ext uri="{FF2B5EF4-FFF2-40B4-BE49-F238E27FC236}">
                <a16:creationId xmlns:a16="http://schemas.microsoft.com/office/drawing/2014/main" id="{2BBCB720-041B-FB28-7981-69FB8B9B4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78" y="735162"/>
            <a:ext cx="4371245" cy="291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717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DAF7F-0B92-CA07-7711-3A14403B7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AAFAA76F-5180-1B43-A9D4-ED95D8921B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Brains and Reinforcement Learning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5EAD68-BD67-CE09-73A1-5A6C8D986584}"/>
              </a:ext>
            </a:extLst>
          </p:cNvPr>
          <p:cNvSpPr txBox="1"/>
          <p:nvPr/>
        </p:nvSpPr>
        <p:spPr>
          <a:xfrm>
            <a:off x="4635794" y="1551563"/>
            <a:ext cx="732228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What We Learned / What’s Next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RL = actions linked to delayed outcomes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Requires prediction error and goal sensitivity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Next: why early AI also struggled with this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BB2FAB-AD7D-5DBA-3348-3BDB7DA43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8" y="1169582"/>
            <a:ext cx="3981892" cy="414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26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CB9E45-42E1-51E0-9F59-9C62EC4158C4}"/>
              </a:ext>
            </a:extLst>
          </p:cNvPr>
          <p:cNvSpPr txBox="1"/>
          <p:nvPr/>
        </p:nvSpPr>
        <p:spPr>
          <a:xfrm>
            <a:off x="950351" y="1103793"/>
            <a:ext cx="99377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Reading Check 6-1</a:t>
            </a:r>
          </a:p>
          <a:p>
            <a:endParaRPr lang="en-US" sz="3600" dirty="0"/>
          </a:p>
          <a:p>
            <a:r>
              <a:rPr lang="en-US" sz="3600" b="1" dirty="0"/>
              <a:t>Password</a:t>
            </a:r>
            <a:r>
              <a:rPr lang="en-US" sz="3600" dirty="0"/>
              <a:t>: reward</a:t>
            </a:r>
          </a:p>
          <a:p>
            <a:endParaRPr lang="en-US" sz="3600" dirty="0"/>
          </a:p>
          <a:p>
            <a:r>
              <a:rPr lang="en-US" sz="3600" b="1" dirty="0"/>
              <a:t>Question</a:t>
            </a:r>
            <a:r>
              <a:rPr lang="en-US" sz="3600" dirty="0"/>
              <a:t>: How do classical and instrumental/operant conditioning relate to </a:t>
            </a:r>
            <a:r>
              <a:rPr lang="en-US" sz="3600" dirty="0" err="1"/>
              <a:t>hebbian</a:t>
            </a:r>
            <a:r>
              <a:rPr lang="en-US" sz="3600" dirty="0"/>
              <a:t> learning?</a:t>
            </a:r>
          </a:p>
        </p:txBody>
      </p:sp>
    </p:spTree>
    <p:extLst>
      <p:ext uri="{BB962C8B-B14F-4D97-AF65-F5344CB8AC3E}">
        <p14:creationId xmlns:p14="http://schemas.microsoft.com/office/powerpoint/2010/main" val="734412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B2CA281-11FA-A27B-CD7A-9F443FAEA4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Brains and Reinforcement Learning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92D8F-BC67-D36F-DFAC-BB3167810E94}"/>
              </a:ext>
            </a:extLst>
          </p:cNvPr>
          <p:cNvSpPr txBox="1"/>
          <p:nvPr/>
        </p:nvSpPr>
        <p:spPr>
          <a:xfrm>
            <a:off x="5231217" y="1336956"/>
            <a:ext cx="672686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Recap &amp; Overview</a:t>
            </a:r>
          </a:p>
          <a:p>
            <a:r>
              <a:rPr lang="en-US" sz="2800" dirty="0"/>
              <a:t>From circuits and Hebb to actions over time</a:t>
            </a:r>
          </a:p>
          <a:p>
            <a:endParaRPr lang="en-US" dirty="0"/>
          </a:p>
          <a:p>
            <a:r>
              <a:rPr lang="en-US" sz="3200" b="1" dirty="0"/>
              <a:t>Today</a:t>
            </a:r>
            <a:r>
              <a:rPr lang="en-US" sz="32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problem does reinforcement learning solve?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Why natural selection favored organisms that could do more than simple associations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9B6E8-01DF-05CA-E3A3-8017F5D7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75" y="978196"/>
            <a:ext cx="4471971" cy="46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01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0D210-3EF4-F511-6441-D37C971B9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5A5B9-0EEC-D5E3-06A0-16A2C4ADB402}"/>
              </a:ext>
            </a:extLst>
          </p:cNvPr>
          <p:cNvSpPr txBox="1"/>
          <p:nvPr/>
        </p:nvSpPr>
        <p:spPr>
          <a:xfrm>
            <a:off x="4204316" y="1812514"/>
            <a:ext cx="777503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Why Hebb and Classical Conditioning Isn’t Enough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Hebbian Learning and Classical Conditioning = co-occurrence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Temporal credit assignment problem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B613764B-8AF2-0D24-279F-BA4181E9AE2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Brains and Reinforcement Learning</a:t>
            </a:r>
            <a:endParaRPr lang="en-US" dirty="0"/>
          </a:p>
        </p:txBody>
      </p:sp>
      <p:pic>
        <p:nvPicPr>
          <p:cNvPr id="1026" name="Picture 2" descr="Little Albert Experiment">
            <a:extLst>
              <a:ext uri="{FF2B5EF4-FFF2-40B4-BE49-F238E27FC236}">
                <a16:creationId xmlns:a16="http://schemas.microsoft.com/office/drawing/2014/main" id="{0BE31C0D-1F6B-F035-1BA9-AC15F1E659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3023" b="6335"/>
          <a:stretch>
            <a:fillRect/>
          </a:stretch>
        </p:blipFill>
        <p:spPr bwMode="auto">
          <a:xfrm>
            <a:off x="212652" y="3312466"/>
            <a:ext cx="3827720" cy="207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ittle Albert Experiment">
            <a:extLst>
              <a:ext uri="{FF2B5EF4-FFF2-40B4-BE49-F238E27FC236}">
                <a16:creationId xmlns:a16="http://schemas.microsoft.com/office/drawing/2014/main" id="{634D9AC7-C3A5-F182-E5B7-D2BF5D5BB9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23" r="50000" b="6335"/>
          <a:stretch>
            <a:fillRect/>
          </a:stretch>
        </p:blipFill>
        <p:spPr bwMode="auto">
          <a:xfrm>
            <a:off x="212652" y="1015559"/>
            <a:ext cx="3827720" cy="207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858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05C3D-A696-A4E6-AD1D-6B7EF33B4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2C9746-7DE1-AF59-58AE-50C444433567}"/>
              </a:ext>
            </a:extLst>
          </p:cNvPr>
          <p:cNvSpPr txBox="1"/>
          <p:nvPr/>
        </p:nvSpPr>
        <p:spPr>
          <a:xfrm>
            <a:off x="13497172" y="2397948"/>
            <a:ext cx="7775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Cambrian Explosion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Hebbian Learning and Classical Conditioning = co-occurrence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Temporal credit assignment problem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A56474E9-9F42-29A8-B198-BA54DA29C77F}"/>
              </a:ext>
            </a:extLst>
          </p:cNvPr>
          <p:cNvSpPr txBox="1">
            <a:spLocks/>
          </p:cNvSpPr>
          <p:nvPr/>
        </p:nvSpPr>
        <p:spPr>
          <a:xfrm>
            <a:off x="0" y="19588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Brains and Reinforcement Learning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A519D0-6678-01B5-5BA7-339B81D8CA86}"/>
              </a:ext>
            </a:extLst>
          </p:cNvPr>
          <p:cNvCxnSpPr>
            <a:cxnSpLocks/>
          </p:cNvCxnSpPr>
          <p:nvPr/>
        </p:nvCxnSpPr>
        <p:spPr>
          <a:xfrm>
            <a:off x="203842" y="1446028"/>
            <a:ext cx="11810949" cy="0"/>
          </a:xfrm>
          <a:prstGeom prst="line">
            <a:avLst/>
          </a:prstGeom>
          <a:ln w="635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B156B0-BD8C-ECBF-E626-417487702E5F}"/>
              </a:ext>
            </a:extLst>
          </p:cNvPr>
          <p:cNvCxnSpPr>
            <a:cxnSpLocks/>
          </p:cNvCxnSpPr>
          <p:nvPr/>
        </p:nvCxnSpPr>
        <p:spPr>
          <a:xfrm>
            <a:off x="640080" y="1133856"/>
            <a:ext cx="0" cy="628205"/>
          </a:xfrm>
          <a:prstGeom prst="line">
            <a:avLst/>
          </a:prstGeom>
          <a:ln w="635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D4D2C8-1918-684B-B815-2E2C1D4EE48B}"/>
              </a:ext>
            </a:extLst>
          </p:cNvPr>
          <p:cNvCxnSpPr>
            <a:cxnSpLocks/>
          </p:cNvCxnSpPr>
          <p:nvPr/>
        </p:nvCxnSpPr>
        <p:spPr>
          <a:xfrm>
            <a:off x="11612880" y="1133856"/>
            <a:ext cx="0" cy="628205"/>
          </a:xfrm>
          <a:prstGeom prst="line">
            <a:avLst/>
          </a:prstGeom>
          <a:ln w="635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35D4E26-7A40-836A-1491-E11CAD966A8D}"/>
              </a:ext>
            </a:extLst>
          </p:cNvPr>
          <p:cNvSpPr txBox="1"/>
          <p:nvPr/>
        </p:nvSpPr>
        <p:spPr>
          <a:xfrm>
            <a:off x="271969" y="1760130"/>
            <a:ext cx="8755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4 BYA</a:t>
            </a:r>
          </a:p>
          <a:p>
            <a:pPr algn="ctr"/>
            <a:r>
              <a:rPr lang="en-US" sz="2000" dirty="0"/>
              <a:t>Origin </a:t>
            </a:r>
          </a:p>
          <a:p>
            <a:pPr algn="ctr"/>
            <a:r>
              <a:rPr lang="en-US" sz="2000" dirty="0"/>
              <a:t>of </a:t>
            </a:r>
          </a:p>
          <a:p>
            <a:pPr algn="ctr"/>
            <a:r>
              <a:rPr lang="en-US" sz="2000" dirty="0"/>
              <a:t>Life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B67DEB-F0FE-9D09-2ED4-634C3FC43694}"/>
              </a:ext>
            </a:extLst>
          </p:cNvPr>
          <p:cNvSpPr txBox="1"/>
          <p:nvPr/>
        </p:nvSpPr>
        <p:spPr>
          <a:xfrm>
            <a:off x="11208160" y="1737564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2025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65DAB53-2D18-B304-5030-3118F118B627}"/>
              </a:ext>
            </a:extLst>
          </p:cNvPr>
          <p:cNvCxnSpPr>
            <a:cxnSpLocks/>
          </p:cNvCxnSpPr>
          <p:nvPr/>
        </p:nvCxnSpPr>
        <p:spPr>
          <a:xfrm>
            <a:off x="6126480" y="1133856"/>
            <a:ext cx="0" cy="628205"/>
          </a:xfrm>
          <a:prstGeom prst="line">
            <a:avLst/>
          </a:prstGeom>
          <a:ln w="635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3AE5782-F8AC-43D0-39B5-6900421D159E}"/>
              </a:ext>
            </a:extLst>
          </p:cNvPr>
          <p:cNvSpPr txBox="1"/>
          <p:nvPr/>
        </p:nvSpPr>
        <p:spPr>
          <a:xfrm>
            <a:off x="5443878" y="1759873"/>
            <a:ext cx="13315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 BYA</a:t>
            </a:r>
          </a:p>
          <a:p>
            <a:pPr algn="ctr"/>
            <a:r>
              <a:rPr lang="en-US" sz="2000" dirty="0"/>
              <a:t>Complex</a:t>
            </a:r>
          </a:p>
          <a:p>
            <a:pPr algn="ctr"/>
            <a:r>
              <a:rPr lang="en-US" sz="2000" dirty="0"/>
              <a:t>Eukaryotes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A73A8D-5271-70F3-53D5-B6C5EC0C72C6}"/>
              </a:ext>
            </a:extLst>
          </p:cNvPr>
          <p:cNvSpPr txBox="1"/>
          <p:nvPr/>
        </p:nvSpPr>
        <p:spPr>
          <a:xfrm>
            <a:off x="4236602" y="2113816"/>
            <a:ext cx="14931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2.4 BYA</a:t>
            </a:r>
          </a:p>
          <a:p>
            <a:pPr algn="ctr"/>
            <a:r>
              <a:rPr lang="en-US" sz="2000" dirty="0"/>
              <a:t>Great</a:t>
            </a:r>
          </a:p>
          <a:p>
            <a:pPr algn="ctr"/>
            <a:r>
              <a:rPr lang="en-US" sz="2000" dirty="0"/>
              <a:t>Oxygenation</a:t>
            </a:r>
          </a:p>
          <a:p>
            <a:pPr algn="ctr"/>
            <a:r>
              <a:rPr lang="en-US" sz="2000" dirty="0"/>
              <a:t>Event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E557F8-691A-FBDA-3E2D-F7AA1D6832A6}"/>
              </a:ext>
            </a:extLst>
          </p:cNvPr>
          <p:cNvSpPr txBox="1"/>
          <p:nvPr/>
        </p:nvSpPr>
        <p:spPr>
          <a:xfrm>
            <a:off x="9276507" y="2906262"/>
            <a:ext cx="11065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650 MYA</a:t>
            </a:r>
          </a:p>
          <a:p>
            <a:pPr algn="ctr"/>
            <a:r>
              <a:rPr lang="en-US" sz="2000" dirty="0"/>
              <a:t>Early</a:t>
            </a:r>
          </a:p>
          <a:p>
            <a:pPr algn="ctr"/>
            <a:r>
              <a:rPr lang="en-US" sz="2000" dirty="0"/>
              <a:t>Complex</a:t>
            </a:r>
          </a:p>
          <a:p>
            <a:pPr algn="ctr"/>
            <a:r>
              <a:rPr lang="en-US" sz="2000" dirty="0"/>
              <a:t>Animals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9DF87C-077E-34B3-8D33-78303847C68C}"/>
              </a:ext>
            </a:extLst>
          </p:cNvPr>
          <p:cNvSpPr txBox="1"/>
          <p:nvPr/>
        </p:nvSpPr>
        <p:spPr>
          <a:xfrm>
            <a:off x="7237991" y="1809606"/>
            <a:ext cx="9535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1.4 BYA</a:t>
            </a:r>
          </a:p>
          <a:p>
            <a:pPr algn="ctr"/>
            <a:r>
              <a:rPr lang="en-US" sz="2000" dirty="0"/>
              <a:t>Multi-</a:t>
            </a:r>
          </a:p>
          <a:p>
            <a:pPr algn="ctr"/>
            <a:r>
              <a:rPr lang="en-US" sz="2000" dirty="0"/>
              <a:t>cellular</a:t>
            </a:r>
          </a:p>
          <a:p>
            <a:pPr algn="ctr"/>
            <a:r>
              <a:rPr lang="en-US" sz="2000" dirty="0"/>
              <a:t>Life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3DCDB1-369A-B2F0-AA6B-8B345468A278}"/>
              </a:ext>
            </a:extLst>
          </p:cNvPr>
          <p:cNvSpPr txBox="1"/>
          <p:nvPr/>
        </p:nvSpPr>
        <p:spPr>
          <a:xfrm>
            <a:off x="9532873" y="435378"/>
            <a:ext cx="12840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525 MYA</a:t>
            </a:r>
          </a:p>
          <a:p>
            <a:pPr algn="ctr"/>
            <a:r>
              <a:rPr lang="en-US" sz="2000" dirty="0"/>
              <a:t>Bilaterians</a:t>
            </a:r>
          </a:p>
          <a:p>
            <a:pPr algn="ctr"/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93004C-FE77-6C9E-ADE9-E8730A375382}"/>
              </a:ext>
            </a:extLst>
          </p:cNvPr>
          <p:cNvSpPr txBox="1"/>
          <p:nvPr/>
        </p:nvSpPr>
        <p:spPr>
          <a:xfrm>
            <a:off x="9957651" y="1890599"/>
            <a:ext cx="11913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500 MYA</a:t>
            </a:r>
          </a:p>
          <a:p>
            <a:pPr algn="ctr"/>
            <a:r>
              <a:rPr lang="en-US" sz="2000" dirty="0"/>
              <a:t>Cambrian</a:t>
            </a:r>
          </a:p>
          <a:p>
            <a:pPr algn="ctr"/>
            <a:r>
              <a:rPr lang="en-US" sz="2000" dirty="0"/>
              <a:t>Explosion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CA098F-5D1B-D978-2D3A-B33AA1129146}"/>
              </a:ext>
            </a:extLst>
          </p:cNvPr>
          <p:cNvCxnSpPr>
            <a:cxnSpLocks/>
          </p:cNvCxnSpPr>
          <p:nvPr/>
        </p:nvCxnSpPr>
        <p:spPr>
          <a:xfrm>
            <a:off x="5029200" y="1133856"/>
            <a:ext cx="0" cy="1003818"/>
          </a:xfrm>
          <a:prstGeom prst="line">
            <a:avLst/>
          </a:prstGeom>
          <a:ln w="635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24EAD6-9BCA-C188-6CAF-679592A80ED2}"/>
              </a:ext>
            </a:extLst>
          </p:cNvPr>
          <p:cNvCxnSpPr>
            <a:cxnSpLocks/>
          </p:cNvCxnSpPr>
          <p:nvPr/>
        </p:nvCxnSpPr>
        <p:spPr>
          <a:xfrm>
            <a:off x="10168128" y="1131668"/>
            <a:ext cx="0" cy="628205"/>
          </a:xfrm>
          <a:prstGeom prst="line">
            <a:avLst/>
          </a:prstGeom>
          <a:ln w="635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381DFA9-C385-13B2-1827-9A47FA38DB00}"/>
              </a:ext>
            </a:extLst>
          </p:cNvPr>
          <p:cNvCxnSpPr>
            <a:cxnSpLocks/>
          </p:cNvCxnSpPr>
          <p:nvPr/>
        </p:nvCxnSpPr>
        <p:spPr>
          <a:xfrm>
            <a:off x="9829800" y="1133856"/>
            <a:ext cx="0" cy="1772406"/>
          </a:xfrm>
          <a:prstGeom prst="line">
            <a:avLst/>
          </a:prstGeom>
          <a:ln w="635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817705-DE43-8844-3B39-79E90F016FED}"/>
              </a:ext>
            </a:extLst>
          </p:cNvPr>
          <p:cNvCxnSpPr>
            <a:cxnSpLocks/>
          </p:cNvCxnSpPr>
          <p:nvPr/>
        </p:nvCxnSpPr>
        <p:spPr>
          <a:xfrm>
            <a:off x="10241280" y="1131668"/>
            <a:ext cx="0" cy="628205"/>
          </a:xfrm>
          <a:prstGeom prst="line">
            <a:avLst/>
          </a:prstGeom>
          <a:ln w="635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2BEE44-7851-73A5-451E-91FA757D1D58}"/>
              </a:ext>
            </a:extLst>
          </p:cNvPr>
          <p:cNvCxnSpPr>
            <a:cxnSpLocks/>
          </p:cNvCxnSpPr>
          <p:nvPr/>
        </p:nvCxnSpPr>
        <p:spPr>
          <a:xfrm>
            <a:off x="7772400" y="1131668"/>
            <a:ext cx="0" cy="628205"/>
          </a:xfrm>
          <a:prstGeom prst="line">
            <a:avLst/>
          </a:prstGeom>
          <a:ln w="635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C3C6B9B-4FE5-B711-FBD1-BA64028978AE}"/>
              </a:ext>
            </a:extLst>
          </p:cNvPr>
          <p:cNvSpPr txBox="1"/>
          <p:nvPr/>
        </p:nvSpPr>
        <p:spPr>
          <a:xfrm>
            <a:off x="62030" y="3951739"/>
            <a:ext cx="1017925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Cambrian Explosion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540–485 million years ago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Rapid diversification of animal life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Predator–prey arms race drives complexity</a:t>
            </a:r>
          </a:p>
        </p:txBody>
      </p:sp>
    </p:spTree>
    <p:extLst>
      <p:ext uri="{BB962C8B-B14F-4D97-AF65-F5344CB8AC3E}">
        <p14:creationId xmlns:p14="http://schemas.microsoft.com/office/powerpoint/2010/main" val="343639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D9937-55B3-C946-1944-CACC5E993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BC8C7A-2308-3B56-91A8-4B556D011F88}"/>
              </a:ext>
            </a:extLst>
          </p:cNvPr>
          <p:cNvSpPr txBox="1"/>
          <p:nvPr/>
        </p:nvSpPr>
        <p:spPr>
          <a:xfrm>
            <a:off x="6485860" y="1084521"/>
            <a:ext cx="549348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Brains Before Reinforcement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Early bilaterians: simple circuits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Valence and steering mechanisms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Reflexes, but limited flexibility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2A44A3AC-8CEB-539B-EEA2-8E3C190F65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Brains and Reinforcement Learning</a:t>
            </a:r>
            <a:endParaRPr lang="en-US" dirty="0"/>
          </a:p>
        </p:txBody>
      </p:sp>
      <p:pic>
        <p:nvPicPr>
          <p:cNvPr id="6146" name="Picture 2" descr="What Caused the Cambrian Explosion? | National Center for Science Education">
            <a:extLst>
              <a:ext uri="{FF2B5EF4-FFF2-40B4-BE49-F238E27FC236}">
                <a16:creationId xmlns:a16="http://schemas.microsoft.com/office/drawing/2014/main" id="{13853353-4367-B4DD-47A0-9327EDB5B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2" y="1084521"/>
            <a:ext cx="6045508" cy="402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657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E0CE5-FDF6-D44A-2697-E6EAC9225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6838CC-C156-0EAA-B1DB-5907031A844F}"/>
              </a:ext>
            </a:extLst>
          </p:cNvPr>
          <p:cNvSpPr txBox="1"/>
          <p:nvPr/>
        </p:nvSpPr>
        <p:spPr>
          <a:xfrm>
            <a:off x="9215708" y="988827"/>
            <a:ext cx="277781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Early Vertebrates Appear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Big split: vertebrates vs invertebrates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Arthropods dominate, but lack spinal cords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Chordates: from sea squirts to fish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EB7D2D55-B9C2-3FF2-C0B4-3D0B8D9DFA0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Brains and Reinforcement Learning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B9F8C5-5652-16A7-D16E-1BDF239E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040849" y="-1305687"/>
            <a:ext cx="5134010" cy="921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10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42E3D-BBEB-E11F-B204-A62EE789A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lamprey | Science Over a Cuppa">
            <a:extLst>
              <a:ext uri="{FF2B5EF4-FFF2-40B4-BE49-F238E27FC236}">
                <a16:creationId xmlns:a16="http://schemas.microsoft.com/office/drawing/2014/main" id="{005A9B6B-0DF1-8C61-F58C-B22BD70F9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1"/>
          <a:stretch>
            <a:fillRect/>
          </a:stretch>
        </p:blipFill>
        <p:spPr bwMode="auto">
          <a:xfrm>
            <a:off x="4713721" y="694531"/>
            <a:ext cx="7378769" cy="522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7EC713-D43A-7462-CF7B-0E6CF07CD285}"/>
              </a:ext>
            </a:extLst>
          </p:cNvPr>
          <p:cNvSpPr txBox="1"/>
          <p:nvPr/>
        </p:nvSpPr>
        <p:spPr>
          <a:xfrm>
            <a:off x="342477" y="3608695"/>
            <a:ext cx="49760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Vertebrate Brain Template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Shared plan across all vertebrates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Forebrain, midbrain, hindbrain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Basis for complex learning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B3EBC0DF-DCB7-FC5C-D000-3AB834C79E7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Brains and Reinforcement Learning</a:t>
            </a:r>
            <a:endParaRPr lang="en-US" dirty="0"/>
          </a:p>
        </p:txBody>
      </p:sp>
      <p:pic>
        <p:nvPicPr>
          <p:cNvPr id="10244" name="Picture 4" descr="Lamprey - What it is, Characteristics and Properties | Dolphin Wiki">
            <a:extLst>
              <a:ext uri="{FF2B5EF4-FFF2-40B4-BE49-F238E27FC236}">
                <a16:creationId xmlns:a16="http://schemas.microsoft.com/office/drawing/2014/main" id="{BEB5E4B4-6E29-A921-3536-8C85DF768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76" y="694531"/>
            <a:ext cx="4371245" cy="291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41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98CD6-AE26-F033-E381-CBA344532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0C92ED-5C11-103C-4B39-F533AF6A76C7}"/>
              </a:ext>
            </a:extLst>
          </p:cNvPr>
          <p:cNvSpPr txBox="1"/>
          <p:nvPr/>
        </p:nvSpPr>
        <p:spPr>
          <a:xfrm>
            <a:off x="4706678" y="2080203"/>
            <a:ext cx="688766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Simple Trial-and-Error Hebb </a:t>
            </a:r>
            <a:r>
              <a:rPr lang="en-US" sz="3200" b="1" i="1" dirty="0"/>
              <a:t>Can</a:t>
            </a:r>
            <a:r>
              <a:rPr lang="en-US" sz="3200" b="1" dirty="0"/>
              <a:t> Handle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Immediate cause and effect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Stimuli paired closely in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Associations guide reflexive responses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E34F3E1A-C75C-EA9E-C139-772C6E35081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Brains and Reinforcement Learning</a:t>
            </a:r>
            <a:endParaRPr lang="en-US" dirty="0"/>
          </a:p>
        </p:txBody>
      </p:sp>
      <p:pic>
        <p:nvPicPr>
          <p:cNvPr id="28674" name="Picture 2" descr="Frontiers | Fear conditioning in invertebrates">
            <a:extLst>
              <a:ext uri="{FF2B5EF4-FFF2-40B4-BE49-F238E27FC236}">
                <a16:creationId xmlns:a16="http://schemas.microsoft.com/office/drawing/2014/main" id="{11A25115-C3CC-69DE-BA3D-FAD8F170BC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72" t="68878"/>
          <a:stretch>
            <a:fillRect/>
          </a:stretch>
        </p:blipFill>
        <p:spPr bwMode="auto">
          <a:xfrm>
            <a:off x="425302" y="3957640"/>
            <a:ext cx="3856074" cy="153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rontiers | Fear conditioning in invertebrates">
            <a:extLst>
              <a:ext uri="{FF2B5EF4-FFF2-40B4-BE49-F238E27FC236}">
                <a16:creationId xmlns:a16="http://schemas.microsoft.com/office/drawing/2014/main" id="{0B577D4B-79F3-523D-4012-934B3D6D1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78" r="64070"/>
          <a:stretch>
            <a:fillRect/>
          </a:stretch>
        </p:blipFill>
        <p:spPr bwMode="auto">
          <a:xfrm>
            <a:off x="0" y="887562"/>
            <a:ext cx="4380614" cy="153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rontiers | Fear conditioning in invertebrates">
            <a:extLst>
              <a:ext uri="{FF2B5EF4-FFF2-40B4-BE49-F238E27FC236}">
                <a16:creationId xmlns:a16="http://schemas.microsoft.com/office/drawing/2014/main" id="{89713805-9E74-ADF0-D17A-467479D55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0" t="68878" r="31628"/>
          <a:stretch>
            <a:fillRect/>
          </a:stretch>
        </p:blipFill>
        <p:spPr bwMode="auto">
          <a:xfrm>
            <a:off x="425302" y="2422601"/>
            <a:ext cx="3955312" cy="153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5607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5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5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EB6B2FBE-53CE-AE45-9D18-D10FBF4063E0}" vid="{7AC8A834-0896-8341-9AC3-2DE1C842C7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23253</TotalTime>
  <Words>3596</Words>
  <Application>Microsoft Macintosh PowerPoint</Application>
  <PresentationFormat>Widescreen</PresentationFormat>
  <Paragraphs>432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Georgia</vt:lpstr>
      <vt:lpstr>Custom Design</vt:lpstr>
      <vt:lpstr>BCOG 100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Willits, Jon Anthony</dc:creator>
  <cp:lastModifiedBy>Willits, Jon Anthony</cp:lastModifiedBy>
  <cp:revision>406</cp:revision>
  <dcterms:created xsi:type="dcterms:W3CDTF">2022-08-22T20:35:14Z</dcterms:created>
  <dcterms:modified xsi:type="dcterms:W3CDTF">2025-10-03T16:27:14Z</dcterms:modified>
</cp:coreProperties>
</file>